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61" r:id="rId4"/>
    <p:sldId id="263" r:id="rId5"/>
    <p:sldId id="257" r:id="rId6"/>
    <p:sldId id="262" r:id="rId7"/>
    <p:sldId id="269" r:id="rId8"/>
    <p:sldId id="270" r:id="rId9"/>
    <p:sldId id="276" r:id="rId10"/>
    <p:sldId id="279" r:id="rId11"/>
    <p:sldId id="283" r:id="rId12"/>
    <p:sldId id="272" r:id="rId13"/>
    <p:sldId id="265" r:id="rId14"/>
    <p:sldId id="266" r:id="rId15"/>
    <p:sldId id="278" r:id="rId16"/>
    <p:sldId id="267" r:id="rId17"/>
    <p:sldId id="277" r:id="rId18"/>
    <p:sldId id="280" r:id="rId19"/>
    <p:sldId id="281" r:id="rId20"/>
    <p:sldId id="282" r:id="rId21"/>
    <p:sldId id="275" r:id="rId22"/>
    <p:sldId id="260" r:id="rId23"/>
    <p:sldId id="273" r:id="rId24"/>
    <p:sldId id="274" r:id="rId25"/>
    <p:sldId id="268" r:id="rId26"/>
    <p:sldId id="271" r:id="rId27"/>
  </p:sldIdLst>
  <p:sldSz cx="12192000" cy="6858000"/>
  <p:notesSz cx="6888163" cy="10020300"/>
  <p:embeddedFontLst>
    <p:embeddedFont>
      <p:font typeface="Microsoft GothicNeo" panose="020B0500000101010101" pitchFamily="50" charset="-127"/>
      <p:regular r:id="rId29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에스코어 드림 4 Regular" panose="020B0503030302020204" pitchFamily="34" charset="-127"/>
      <p:regular r:id="rId33"/>
    </p:embeddedFont>
    <p:embeddedFont>
      <p:font typeface="에스코어 드림 5 Medium" panose="020B0503030302020204" pitchFamily="34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FFFFFF"/>
    <a:srgbClr val="9999FF"/>
    <a:srgbClr val="8FAADC"/>
    <a:srgbClr val="FF5D5D"/>
    <a:srgbClr val="E7E32D"/>
    <a:srgbClr val="92D050"/>
    <a:srgbClr val="C55A11"/>
    <a:srgbClr val="C18181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2B413-A753-49A1-A07D-870400E4C5D7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00997-3A86-439F-9E77-4817CAE6AF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663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7B956-BDA4-3E04-C32E-63191673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E2A754-42FE-EBB8-973A-73C58D82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5584A-CA41-4CC8-053E-250CD238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E1BC-C296-4974-896A-F9BB4ADF9209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CFDA4-8319-AD98-3DED-85F4C8C2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D32F69-587F-E8F9-B9BB-FC3F76C3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70F7-473C-1F82-15E0-BBC57435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FFFB21-4C78-B328-74E6-29CAC61C4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06D3D-A13A-4EB5-2120-7F99621B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E861-7EF2-444F-B5AD-55B0F73E95E9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7F708-83E5-5CDC-D329-22E18B2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2F55-E40D-7F4D-2A05-1069A48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07571-BFD6-2B2F-243E-49A870B6F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FAE31-DE1D-D8AD-8297-274529882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F7362-DA75-CF45-86C3-F8A86EC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43F6-B339-4F12-A8C1-C110742C798A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AE576-ECA4-05C5-60E6-3CCB959E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37B7E-2030-625D-706E-FCDE6CB7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4A4E0-6C36-A93F-DAD1-41F2DD3D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6CD14-3FE4-F695-5ED9-5C688913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AF978-CF2B-8746-DC01-CCBD91BE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168A2-AA4A-4809-BD4A-B2D6F64AE38D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ACB70-1709-0072-7A20-0A8BFE9F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E3788387-46CE-044B-3B6D-3233441F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>
            <a:lvl1pPr algn="l">
              <a:defRPr b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7E357664-269D-4171-8E5C-AD32148612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9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8F7BA-7392-CDFF-07DC-E78DD1BA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9522E-C4D6-BA65-2A5D-7B9C12097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6D38F-8FF5-B7BE-83AF-982B5429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C5A8-AACC-40F4-B15C-A615A2356F11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0F4F1-1B78-AA51-65A5-07971806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B1DF7-0DF3-205C-94CA-CB81180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D233-6224-E506-2A72-6E056EA9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1B982-CE88-AB8C-01E6-DB2EC864E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3873B-958E-7E3B-E4CB-64761A47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DF0706-D03D-8206-86B5-BEEC3F99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2A0B0-AAD8-4EEC-80E9-B8CDB7432CC9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BA6E1-A638-0123-E20A-913021B0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F26D2-AF18-9A95-930F-D9A75BF5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3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D032-F5C0-2592-84A4-49AD8C32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7903-1167-046E-EB32-4FE6299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72407-485A-86DB-22BB-E98FA8E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67CC89-9B59-5F98-2DC8-F3ECA48C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A3DD2-9BD9-1559-DE3C-0EEAFBA77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464925-97F9-1F89-A89D-73BCA7E7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2F75-1F42-46AD-B32C-5E21113F1255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ED7F7-095A-6467-7839-9AB95923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CBAFF-2496-B1DB-59A2-EE15D4EC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FDA19-DFB8-8EF1-0E3E-E83BB2D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5A68-60B7-B769-BB81-197E3569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5FAC-3401-4C75-8DC6-8CB265D416E8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322EEE-F129-9F43-0E00-15375644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7BC65-B1D5-E3E6-DB00-F9EDFF5F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9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BBC56E-6E95-9287-F68D-25713898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B2242-6FD8-4AE8-AC75-DA1B0EDB8E15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894E07-4055-C340-CC01-8D9D8615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D0D3A-CEF9-6C21-573D-8055EB5F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9338"/>
            <a:ext cx="2743200" cy="365125"/>
          </a:xfrm>
        </p:spPr>
        <p:txBody>
          <a:bodyPr/>
          <a:lstStyle>
            <a:lvl1pPr algn="l">
              <a:defRPr b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7E357664-269D-4171-8E5C-AD32148612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8A4C-427D-2A35-CF47-201E5BFC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56750-6540-176F-E860-3C5E528D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288C8-3CD0-8D7E-B0DD-10693961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B5E86-0B5C-F961-0D77-CEAFEDDE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03DE-1761-451E-BED9-1CF77B52637F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4D84A-968F-3DFE-F4A4-468C87C6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7C6B34-D7E9-8597-F757-51F998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CB127-94BC-9C41-C92D-2FF1BAC6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E141D-708A-C87E-671D-7747A89D7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E0B0F-DC96-DCDD-0A9E-63F4CFEF9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5461F-EDBE-B8E0-315E-EFCA6324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ED36-D90F-4D11-9F2E-97FF55B6C592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ADBFA4-1744-2379-81E5-88F805E4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E9387-AD02-D671-45AC-92A2275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D6B8EA-2474-3A5C-4BA8-1A67527C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26419A-402D-0358-F019-10AB5B7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AD385-8749-6114-2930-F8367CAEA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93778-09C0-43F0-94CA-D3E722BC68C9}" type="datetime1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A8CA8-B470-713F-9AD3-E5408BC5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07E8C-68B5-6EC1-077F-06AEC8F5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57664-269D-4171-8E5C-AD3214861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assetstore.unity.com/packages/3d/characters/robots/spider-orange-181154" TargetMode="External"/><Relationship Id="rId3" Type="http://schemas.openxmlformats.org/officeDocument/2006/relationships/hyperlink" Target="https://github.com/LakshithaMadushan/Unity-Particle-System/issues/1" TargetMode="External"/><Relationship Id="rId7" Type="http://schemas.openxmlformats.org/officeDocument/2006/relationships/hyperlink" Target="https://assetstore.unity.com/packages/3d/characters/robots/mechanical-spider-139122" TargetMode="External"/><Relationship Id="rId2" Type="http://schemas.openxmlformats.org/officeDocument/2006/relationships/hyperlink" Target="https://www.pngrepo.com/svg/53826/mou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3d/characters/humanoids/humans/humanoid-3d-charactor-p05-aki-mika-203490" TargetMode="External"/><Relationship Id="rId5" Type="http://schemas.openxmlformats.org/officeDocument/2006/relationships/hyperlink" Target="https://thenounproject.com/" TargetMode="External"/><Relationship Id="rId10" Type="http://schemas.openxmlformats.org/officeDocument/2006/relationships/hyperlink" Target="https://assetstore.unity.com/packages/3d/characters/sci-fi-robot-character-vol-01-104716" TargetMode="External"/><Relationship Id="rId4" Type="http://schemas.openxmlformats.org/officeDocument/2006/relationships/hyperlink" Target="https://chulin28ho.tistory.com/713" TargetMode="External"/><Relationship Id="rId9" Type="http://schemas.openxmlformats.org/officeDocument/2006/relationships/hyperlink" Target="https://assetstore.unity.com/packages/3d/environments/sci-fi/vhs-factory-dark-style-6142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ngrepo.com/svg/53826/mous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hithaMadushan/Unity-Particle-System/issues/1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D323F6-9139-5519-942C-08C6AEA444C3}"/>
              </a:ext>
            </a:extLst>
          </p:cNvPr>
          <p:cNvGrpSpPr/>
          <p:nvPr/>
        </p:nvGrpSpPr>
        <p:grpSpPr>
          <a:xfrm>
            <a:off x="10248899" y="170109"/>
            <a:ext cx="1800985" cy="948715"/>
            <a:chOff x="10248899" y="173648"/>
            <a:chExt cx="1800985" cy="9487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F3AD89-5456-F05F-B8C3-1EB8E15D71D9}"/>
                </a:ext>
              </a:extLst>
            </p:cNvPr>
            <p:cNvSpPr/>
            <p:nvPr/>
          </p:nvSpPr>
          <p:spPr>
            <a:xfrm>
              <a:off x="10248899" y="173648"/>
              <a:ext cx="1800985" cy="261610"/>
            </a:xfrm>
            <a:prstGeom prst="rect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지도교수 </a:t>
              </a:r>
              <a:r>
                <a:rPr lang="en-US" altLang="ko-KR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</a:t>
              </a:r>
              <a:r>
                <a:rPr lang="ko-KR" altLang="en-US" sz="1100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정내훈</a:t>
              </a:r>
              <a:r>
                <a:rPr lang="ko-KR" altLang="en-US" sz="11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교수님</a:t>
              </a:r>
              <a:endPara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04AAB8D-BF4A-20CB-3BB5-D476A0DEB295}"/>
                </a:ext>
              </a:extLst>
            </p:cNvPr>
            <p:cNvSpPr/>
            <p:nvPr/>
          </p:nvSpPr>
          <p:spPr>
            <a:xfrm>
              <a:off x="10248899" y="450758"/>
              <a:ext cx="1800985" cy="671605"/>
            </a:xfrm>
            <a:prstGeom prst="rect">
              <a:avLst/>
            </a:prstGeom>
            <a:noFill/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종합설계기획 제안서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&gt;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743197" y="262091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D7A3ADD-7C7B-4720-36D3-165E67164334}"/>
              </a:ext>
            </a:extLst>
          </p:cNvPr>
          <p:cNvGrpSpPr/>
          <p:nvPr/>
        </p:nvGrpSpPr>
        <p:grpSpPr>
          <a:xfrm>
            <a:off x="2643233" y="825080"/>
            <a:ext cx="7848724" cy="2603920"/>
            <a:chOff x="2534232" y="825080"/>
            <a:chExt cx="7848724" cy="260392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01D084C-C845-D901-AA4E-ECA41B187A82}"/>
                </a:ext>
              </a:extLst>
            </p:cNvPr>
            <p:cNvGrpSpPr/>
            <p:nvPr/>
          </p:nvGrpSpPr>
          <p:grpSpPr>
            <a:xfrm>
              <a:off x="3724743" y="1899955"/>
              <a:ext cx="6658213" cy="1529045"/>
              <a:chOff x="3499895" y="477488"/>
              <a:chExt cx="3877668" cy="138930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FF34048-AFC0-5E9C-E19B-746F0E0CF59F}"/>
                  </a:ext>
                </a:extLst>
              </p:cNvPr>
              <p:cNvGrpSpPr/>
              <p:nvPr/>
            </p:nvGrpSpPr>
            <p:grpSpPr>
              <a:xfrm>
                <a:off x="3499895" y="477488"/>
                <a:ext cx="3877668" cy="1389300"/>
                <a:chOff x="4155897" y="2382819"/>
                <a:chExt cx="7464175" cy="2674283"/>
              </a:xfrm>
            </p:grpSpPr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D549BC90-D8F0-80BD-CD3E-301601FF135D}"/>
                    </a:ext>
                  </a:extLst>
                </p:cNvPr>
                <p:cNvSpPr/>
                <p:nvPr/>
              </p:nvSpPr>
              <p:spPr>
                <a:xfrm>
                  <a:off x="4155897" y="3210961"/>
                  <a:ext cx="7464175" cy="1846141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98548CE3-97FF-EA59-964E-0F780610F38A}"/>
                    </a:ext>
                  </a:extLst>
                </p:cNvPr>
                <p:cNvSpPr/>
                <p:nvPr/>
              </p:nvSpPr>
              <p:spPr>
                <a:xfrm>
                  <a:off x="4223324" y="2382819"/>
                  <a:ext cx="3129341" cy="1062614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>
                      <a:solidFill>
                        <a:schemeClr val="tx1"/>
                      </a:solidFill>
                    </a:rPr>
                    <a:t>       AKI</a:t>
                  </a:r>
                  <a:endParaRPr lang="ko-KR" altLang="en-US" sz="3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1415F4-EEA7-978D-BAA9-E505FB6D9134}"/>
                  </a:ext>
                </a:extLst>
              </p:cNvPr>
              <p:cNvSpPr txBox="1"/>
              <p:nvPr/>
            </p:nvSpPr>
            <p:spPr>
              <a:xfrm>
                <a:off x="4347732" y="1233443"/>
                <a:ext cx="2911994" cy="30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검을 사용하며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빠른 공격과 다양한 액션을 하는 캐릭터</a:t>
                </a:r>
                <a:endPara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DD12D2E-4072-EDE9-B0E5-C26EABB54998}"/>
                </a:ext>
              </a:extLst>
            </p:cNvPr>
            <p:cNvSpPr/>
            <p:nvPr/>
          </p:nvSpPr>
          <p:spPr>
            <a:xfrm>
              <a:off x="2534232" y="825080"/>
              <a:ext cx="2603920" cy="2603920"/>
            </a:xfrm>
            <a:prstGeom prst="ellipse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3000" r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F3F9696-39A5-074C-96EA-0705FC6547DF}"/>
              </a:ext>
            </a:extLst>
          </p:cNvPr>
          <p:cNvGrpSpPr/>
          <p:nvPr/>
        </p:nvGrpSpPr>
        <p:grpSpPr>
          <a:xfrm>
            <a:off x="3388075" y="3550796"/>
            <a:ext cx="8549588" cy="2919955"/>
            <a:chOff x="3030793" y="3550796"/>
            <a:chExt cx="8549588" cy="291995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5508E56-F98B-37A2-5928-9CA8DF4D3A0E}"/>
                </a:ext>
              </a:extLst>
            </p:cNvPr>
            <p:cNvGrpSpPr/>
            <p:nvPr/>
          </p:nvGrpSpPr>
          <p:grpSpPr>
            <a:xfrm>
              <a:off x="3030793" y="4941706"/>
              <a:ext cx="6658215" cy="1529045"/>
              <a:chOff x="3030840" y="477488"/>
              <a:chExt cx="3877669" cy="138930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5D3A61D-6947-24A1-898A-61A97511065E}"/>
                  </a:ext>
                </a:extLst>
              </p:cNvPr>
              <p:cNvGrpSpPr/>
              <p:nvPr/>
            </p:nvGrpSpPr>
            <p:grpSpPr>
              <a:xfrm>
                <a:off x="3030840" y="477488"/>
                <a:ext cx="3877669" cy="1389300"/>
                <a:chOff x="3253005" y="2382819"/>
                <a:chExt cx="7464176" cy="2674283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A5D09178-B16C-2339-82D7-838CCF1F4276}"/>
                    </a:ext>
                  </a:extLst>
                </p:cNvPr>
                <p:cNvSpPr/>
                <p:nvPr/>
              </p:nvSpPr>
              <p:spPr>
                <a:xfrm>
                  <a:off x="3253005" y="3210962"/>
                  <a:ext cx="7464175" cy="1846140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CEB5ADD4-238E-8F80-B62A-ECBDD25951C8}"/>
                    </a:ext>
                  </a:extLst>
                </p:cNvPr>
                <p:cNvSpPr/>
                <p:nvPr/>
              </p:nvSpPr>
              <p:spPr>
                <a:xfrm>
                  <a:off x="7587840" y="2382819"/>
                  <a:ext cx="3129341" cy="1062614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3200" b="1" dirty="0">
                      <a:solidFill>
                        <a:schemeClr val="tx1"/>
                      </a:solidFill>
                    </a:rPr>
                    <a:t>  MIKA</a:t>
                  </a:r>
                  <a:endParaRPr lang="ko-KR" altLang="en-US" sz="3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BA0230-1CFF-0288-75EE-EA0908581D3C}"/>
                  </a:ext>
                </a:extLst>
              </p:cNvPr>
              <p:cNvSpPr txBox="1"/>
              <p:nvPr/>
            </p:nvSpPr>
            <p:spPr>
              <a:xfrm>
                <a:off x="3292981" y="1294348"/>
                <a:ext cx="2911994" cy="307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거대한 대검을 사용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느리지만 강한 공격을 하는 캐릭터</a:t>
                </a:r>
                <a:endPara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94F2FC7-EBF3-A442-DE23-22210ADC4679}"/>
                </a:ext>
              </a:extLst>
            </p:cNvPr>
            <p:cNvSpPr/>
            <p:nvPr/>
          </p:nvSpPr>
          <p:spPr>
            <a:xfrm>
              <a:off x="8679734" y="3550796"/>
              <a:ext cx="2900647" cy="2900647"/>
            </a:xfrm>
            <a:prstGeom prst="ellipse">
              <a:avLst/>
            </a:prstGeom>
            <a:blipFill>
              <a:blip r:embed="rId3"/>
              <a:stretch>
                <a:fillRect l="-3000" r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099612B1-83DE-FA4D-2535-F4E2B424A8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3575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E1A2-F8C5-0E79-6CFA-59F9960DEC49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CAE8C-0635-8521-231C-96C4ED9381E3}"/>
              </a:ext>
            </a:extLst>
          </p:cNvPr>
          <p:cNvSpPr txBox="1"/>
          <p:nvPr/>
        </p:nvSpPr>
        <p:spPr>
          <a:xfrm>
            <a:off x="2743197" y="567517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 성장요소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8AD4367-3FDF-DC8D-5EC7-0BEFCC043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60092"/>
              </p:ext>
            </p:extLst>
          </p:nvPr>
        </p:nvGraphicFramePr>
        <p:xfrm>
          <a:off x="3093167" y="1344699"/>
          <a:ext cx="8128000" cy="2006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30618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082448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741030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58104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79081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기준레벨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공격력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(1.16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공격속도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(1.01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체력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(1.16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방어력</a:t>
                      </a:r>
                      <a:endParaRPr lang="en-US" altLang="ko-KR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(1.1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29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38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761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5.47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2662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23.6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59115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3355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6.04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11744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61.2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673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14802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6.67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44660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144.2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19639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9CB20FC-4B47-0A77-D24C-A249F19CA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576194"/>
              </p:ext>
            </p:extLst>
          </p:nvPr>
        </p:nvGraphicFramePr>
        <p:xfrm>
          <a:off x="3093167" y="3789927"/>
          <a:ext cx="8128000" cy="200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30618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082448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741030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58104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79081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기준레벨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필요경험치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예상 판수</a:t>
                      </a:r>
                      <a:br>
                        <a:rPr lang="en-US" altLang="ko-KR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</a:b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기준 레벨 보스 기준</a:t>
                      </a:r>
                      <a:r>
                        <a:rPr lang="en-US" altLang="ko-KR" sz="11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예상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29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1-&gt;2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15m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38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9-&gt;10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3518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45m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59115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19-&gt;20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21782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2h 30m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9673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29-&gt;30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51360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3h 45m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196390"/>
                  </a:ext>
                </a:extLst>
              </a:tr>
            </a:tbl>
          </a:graphicData>
        </a:graphic>
      </p:graphicFrame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26FC116F-4811-338A-7E68-76C8AA1E3A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750F0-DA82-28A9-1346-DCA602EE4A5A}"/>
              </a:ext>
            </a:extLst>
          </p:cNvPr>
          <p:cNvSpPr txBox="1"/>
          <p:nvPr/>
        </p:nvSpPr>
        <p:spPr>
          <a:xfrm>
            <a:off x="3093167" y="1072320"/>
            <a:ext cx="408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성장 요소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5172C-314E-41D5-6B14-73898A9E9798}"/>
              </a:ext>
            </a:extLst>
          </p:cNvPr>
          <p:cNvSpPr txBox="1"/>
          <p:nvPr/>
        </p:nvSpPr>
        <p:spPr>
          <a:xfrm>
            <a:off x="3093166" y="3525733"/>
            <a:ext cx="408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 타임 </a:t>
            </a:r>
          </a:p>
        </p:txBody>
      </p:sp>
    </p:spTree>
    <p:extLst>
      <p:ext uri="{BB962C8B-B14F-4D97-AF65-F5344CB8AC3E}">
        <p14:creationId xmlns:p14="http://schemas.microsoft.com/office/powerpoint/2010/main" val="855014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F7920-B819-90B2-8D11-66F12EFD03B6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6FC6B-3548-B972-7D11-DC8A7FCAB12E}"/>
              </a:ext>
            </a:extLst>
          </p:cNvPr>
          <p:cNvSpPr txBox="1"/>
          <p:nvPr/>
        </p:nvSpPr>
        <p:spPr>
          <a:xfrm>
            <a:off x="4276494" y="10971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CLIENT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182E1-4D13-1D48-EC05-3B57FD753F67}"/>
              </a:ext>
            </a:extLst>
          </p:cNvPr>
          <p:cNvSpPr txBox="1"/>
          <p:nvPr/>
        </p:nvSpPr>
        <p:spPr>
          <a:xfrm>
            <a:off x="9096390" y="1090884"/>
            <a:ext cx="105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SERVER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56462E-5C55-0A62-F1CF-59B6AEF82C40}"/>
              </a:ext>
            </a:extLst>
          </p:cNvPr>
          <p:cNvGrpSpPr/>
          <p:nvPr/>
        </p:nvGrpSpPr>
        <p:grpSpPr>
          <a:xfrm>
            <a:off x="2574319" y="1794188"/>
            <a:ext cx="4476341" cy="1203886"/>
            <a:chOff x="2901222" y="662902"/>
            <a:chExt cx="4476341" cy="12038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E280DF-4921-EC3B-BC86-70360F860C67}"/>
                </a:ext>
              </a:extLst>
            </p:cNvPr>
            <p:cNvGrpSpPr/>
            <p:nvPr/>
          </p:nvGrpSpPr>
          <p:grpSpPr>
            <a:xfrm>
              <a:off x="2901222" y="662902"/>
              <a:ext cx="4476341" cy="1203886"/>
              <a:chOff x="3003503" y="2739725"/>
              <a:chExt cx="8616569" cy="2317377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AF5EDFE-4A6E-8E7B-CE0D-CC706F71A31C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33D2BFA-CF67-7033-7A38-77D89D45FF55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임해인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56D32BB-FD37-E8B6-77F3-18859BBA6AA4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4B0DBCA-61D9-34D6-A471-4AED5AEA6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3464202" y="3134731"/>
                <a:ext cx="1440763" cy="1440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AF3A8-E75B-F960-FA43-88EEE7EB9396}"/>
                </a:ext>
              </a:extLst>
            </p:cNvPr>
            <p:cNvSpPr txBox="1"/>
            <p:nvPr/>
          </p:nvSpPr>
          <p:spPr>
            <a:xfrm>
              <a:off x="4128374" y="1095492"/>
              <a:ext cx="2274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멀티 쓰레드 클라이언트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8ED75-3518-CB41-1BA7-9FEF46741F3B}"/>
                </a:ext>
              </a:extLst>
            </p:cNvPr>
            <p:cNvSpPr txBox="1"/>
            <p:nvPr/>
          </p:nvSpPr>
          <p:spPr>
            <a:xfrm>
              <a:off x="4172023" y="1415475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Logic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와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Render Thread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분리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3627CCA-2F84-4FBB-F373-6950F28D2498}"/>
              </a:ext>
            </a:extLst>
          </p:cNvPr>
          <p:cNvGrpSpPr/>
          <p:nvPr/>
        </p:nvGrpSpPr>
        <p:grpSpPr>
          <a:xfrm>
            <a:off x="2593269" y="3364445"/>
            <a:ext cx="4476341" cy="1203886"/>
            <a:chOff x="2676832" y="2232699"/>
            <a:chExt cx="4476341" cy="120388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AE63A4B-8CFE-DAEC-5F85-846370F84BDB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0B03ADD-68D5-EDD1-FB60-FB8ABCE73839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0062138-3C23-6C9A-BA4A-7B18F81D328F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A79CF3-58FE-75DA-1B4B-7257B24DA136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2DE46F-68CE-A2DE-0501-04BF7E16D2B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898B6746-D2C8-27A6-B69C-E784EF012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B887E84-58C6-6CAF-4CF0-7A1974F77BFE}"/>
              </a:ext>
            </a:extLst>
          </p:cNvPr>
          <p:cNvGrpSpPr/>
          <p:nvPr/>
        </p:nvGrpSpPr>
        <p:grpSpPr>
          <a:xfrm>
            <a:off x="2552819" y="4928162"/>
            <a:ext cx="4557241" cy="1203886"/>
            <a:chOff x="7436485" y="1098827"/>
            <a:chExt cx="4557241" cy="120388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3F2C75D-39AC-6F67-0CC5-CE8BE40F2AC2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C210946C-656C-A838-E079-D304F98291EC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0F94EEEC-02A6-F590-FFCF-F0D33429CCC2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2C286A8B-6553-8272-755D-B0DE9C02DC4F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A972E9-CBDB-7072-AC1B-A0E053FBA3B8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2E4205-D75F-9D31-1A48-DA3435CB6610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2050" name="Picture 2" descr="sparkle Icon 1764908">
              <a:extLst>
                <a:ext uri="{FF2B5EF4-FFF2-40B4-BE49-F238E27FC236}">
                  <a16:creationId xmlns:a16="http://schemas.microsoft.com/office/drawing/2014/main" id="{751A3F85-2F41-78FD-F756-CB63CBD981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t="17440" r="19382" b="20327"/>
            <a:stretch/>
          </p:blipFill>
          <p:spPr bwMode="auto">
            <a:xfrm>
              <a:off x="7511545" y="1169050"/>
              <a:ext cx="1047403" cy="104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1A0AC7-5BD5-3BDD-F915-C2EAC93CB174}"/>
              </a:ext>
            </a:extLst>
          </p:cNvPr>
          <p:cNvGrpSpPr/>
          <p:nvPr/>
        </p:nvGrpSpPr>
        <p:grpSpPr>
          <a:xfrm>
            <a:off x="7387243" y="1795798"/>
            <a:ext cx="4476341" cy="1203886"/>
            <a:chOff x="7377768" y="1010652"/>
            <a:chExt cx="4476341" cy="120388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73A7954-E08E-998D-4168-C1E2370627B7}"/>
                </a:ext>
              </a:extLst>
            </p:cNvPr>
            <p:cNvGrpSpPr/>
            <p:nvPr/>
          </p:nvGrpSpPr>
          <p:grpSpPr>
            <a:xfrm>
              <a:off x="7377768" y="1010652"/>
              <a:ext cx="4476341" cy="1203886"/>
              <a:chOff x="3003503" y="2739725"/>
              <a:chExt cx="8616569" cy="2317377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B1B6E190-B4AE-8C5B-DADB-384E3C2D6487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13C06C2-6517-9BB3-D5F5-5EACE84F47B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636216B0-48B8-F82D-611A-F6E82DF6E6A5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AE3323-7E73-D277-8E3B-ED2E68B212F9}"/>
                </a:ext>
              </a:extLst>
            </p:cNvPr>
            <p:cNvSpPr txBox="1"/>
            <p:nvPr/>
          </p:nvSpPr>
          <p:spPr>
            <a:xfrm>
              <a:off x="8604920" y="1443242"/>
              <a:ext cx="282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IOCP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기반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MORPG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서버 구현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4E35D0-41E6-9BDB-481F-2E5F6FB25817}"/>
                </a:ext>
              </a:extLst>
            </p:cNvPr>
            <p:cNvSpPr txBox="1"/>
            <p:nvPr/>
          </p:nvSpPr>
          <p:spPr>
            <a:xfrm>
              <a:off x="8610336" y="1738842"/>
              <a:ext cx="2689857" cy="31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동시접속자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???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명대 서버 구현</a:t>
              </a:r>
            </a:p>
          </p:txBody>
        </p:sp>
        <p:pic>
          <p:nvPicPr>
            <p:cNvPr id="1028" name="Picture 4" descr="Networking">
              <a:extLst>
                <a:ext uri="{FF2B5EF4-FFF2-40B4-BE49-F238E27FC236}">
                  <a16:creationId xmlns:a16="http://schemas.microsoft.com/office/drawing/2014/main" id="{A6E708ED-67B0-895D-286E-457ADDECC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1903" y="1202384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130AAF1-B277-EE79-AF27-DCDCA4CB8891}"/>
              </a:ext>
            </a:extLst>
          </p:cNvPr>
          <p:cNvGrpSpPr/>
          <p:nvPr/>
        </p:nvGrpSpPr>
        <p:grpSpPr>
          <a:xfrm>
            <a:off x="7377768" y="3364445"/>
            <a:ext cx="4495291" cy="1203886"/>
            <a:chOff x="7530168" y="2732884"/>
            <a:chExt cx="4495291" cy="120388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CAE8462-E5C1-CF18-2BA5-8640841536AB}"/>
                </a:ext>
              </a:extLst>
            </p:cNvPr>
            <p:cNvGrpSpPr/>
            <p:nvPr/>
          </p:nvGrpSpPr>
          <p:grpSpPr>
            <a:xfrm>
              <a:off x="7530168" y="2732884"/>
              <a:ext cx="4476341" cy="1203886"/>
              <a:chOff x="3003503" y="2739725"/>
              <a:chExt cx="8616569" cy="2317377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CD82AE-F45B-4D99-A0A6-306F06988905}"/>
                  </a:ext>
                </a:extLst>
              </p:cNvPr>
              <p:cNvSpPr/>
              <p:nvPr/>
            </p:nvSpPr>
            <p:spPr>
              <a:xfrm>
                <a:off x="4155897" y="3210961"/>
                <a:ext cx="7464175" cy="18461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82F3193C-828A-B2F3-CFCD-3B87597A72E9}"/>
                  </a:ext>
                </a:extLst>
              </p:cNvPr>
              <p:cNvSpPr/>
              <p:nvPr/>
            </p:nvSpPr>
            <p:spPr>
              <a:xfrm>
                <a:off x="4223323" y="2742918"/>
                <a:ext cx="3129341" cy="70251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SV :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김경욱</a:t>
                </a: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9832072-FE91-C456-C6AD-D8D2284D31C7}"/>
                  </a:ext>
                </a:extLst>
              </p:cNvPr>
              <p:cNvSpPr/>
              <p:nvPr/>
            </p:nvSpPr>
            <p:spPr>
              <a:xfrm>
                <a:off x="3003503" y="2739725"/>
                <a:ext cx="2304787" cy="23047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85F076-7DBF-517A-37F2-C9C077E73BDD}"/>
                </a:ext>
              </a:extLst>
            </p:cNvPr>
            <p:cNvSpPr txBox="1"/>
            <p:nvPr/>
          </p:nvSpPr>
          <p:spPr>
            <a:xfrm>
              <a:off x="8757320" y="3106951"/>
              <a:ext cx="32681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LUA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Script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를 활용 보스 패턴 구현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9B8836-9E8A-379B-F768-1B25AA9209BD}"/>
                </a:ext>
              </a:extLst>
            </p:cNvPr>
            <p:cNvSpPr txBox="1"/>
            <p:nvPr/>
          </p:nvSpPr>
          <p:spPr>
            <a:xfrm>
              <a:off x="8758357" y="3362619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서버의 재시작 없이 보스 패턴 요소를 변경할 수 있는 서버 구현</a:t>
              </a:r>
            </a:p>
          </p:txBody>
        </p:sp>
        <p:pic>
          <p:nvPicPr>
            <p:cNvPr id="49" name="Picture 4" descr="Networking">
              <a:extLst>
                <a:ext uri="{FF2B5EF4-FFF2-40B4-BE49-F238E27FC236}">
                  <a16:creationId xmlns:a16="http://schemas.microsoft.com/office/drawing/2014/main" id="{DFD151AB-E00D-ECEC-A02D-0443D46FF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4303" y="2924616"/>
              <a:ext cx="749270" cy="7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46B4745-B712-3863-015A-A3822874E850}"/>
              </a:ext>
            </a:extLst>
          </p:cNvPr>
          <p:cNvSpPr txBox="1"/>
          <p:nvPr/>
        </p:nvSpPr>
        <p:spPr>
          <a:xfrm>
            <a:off x="2813653" y="387398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분야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id="{533ADA24-436D-5903-B49A-0C4387B832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628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0E1A2-F8C5-0E79-6CFA-59F9960DEC49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DCC90-051D-BCAB-110C-32916A196F13}"/>
              </a:ext>
            </a:extLst>
          </p:cNvPr>
          <p:cNvSpPr txBox="1"/>
          <p:nvPr/>
        </p:nvSpPr>
        <p:spPr>
          <a:xfrm>
            <a:off x="2803756" y="1233998"/>
            <a:ext cx="139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유사점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BF4FFC-8795-A3F3-E26B-C7FE63632985}"/>
              </a:ext>
            </a:extLst>
          </p:cNvPr>
          <p:cNvSpPr txBox="1"/>
          <p:nvPr/>
        </p:nvSpPr>
        <p:spPr>
          <a:xfrm>
            <a:off x="2803756" y="3217319"/>
            <a:ext cx="139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차별점</a:t>
            </a:r>
            <a:endParaRPr lang="ko-KR" alt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27E28E-FF27-70EF-CE45-30CF5D2051AC}"/>
              </a:ext>
            </a:extLst>
          </p:cNvPr>
          <p:cNvSpPr txBox="1"/>
          <p:nvPr/>
        </p:nvSpPr>
        <p:spPr>
          <a:xfrm>
            <a:off x="3279994" y="1757218"/>
            <a:ext cx="7635140" cy="111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액션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RPG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게임의 전통적인 요소를 벤치마킹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 LV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체력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 등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캐주얼한 액션과 잘 어울리는 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쉐이딩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0A2453-173E-47B9-4C21-8FF1ECD52D42}"/>
              </a:ext>
            </a:extLst>
          </p:cNvPr>
          <p:cNvSpPr txBox="1"/>
          <p:nvPr/>
        </p:nvSpPr>
        <p:spPr>
          <a:xfrm>
            <a:off x="3279994" y="3740539"/>
            <a:ext cx="8277037" cy="1673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간편하고 직관적인 조작으로 즐기는 캐주얼 액션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보스마다 제공되는 다양한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기믹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기믹의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동적인 변화로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반복플레이 피로감 저하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59357-4694-A933-5117-0A775BE085F0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 비교</a:t>
            </a: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50767B9C-51F6-A62A-7E8F-D5B6E4ED85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116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36097" y="622540"/>
            <a:ext cx="227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 및 역할분담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1C2A394-141B-F39C-85B4-9AD7EEABE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105260"/>
              </p:ext>
            </p:extLst>
          </p:nvPr>
        </p:nvGraphicFramePr>
        <p:xfrm>
          <a:off x="2785976" y="1835835"/>
          <a:ext cx="9129297" cy="4770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57569">
                  <a:extLst>
                    <a:ext uri="{9D8B030D-6E8A-4147-A177-3AD203B41FA5}">
                      <a16:colId xmlns:a16="http://schemas.microsoft.com/office/drawing/2014/main" val="3118500888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1379293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3213333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400705470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839944897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954481644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988729611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2141590516"/>
                    </a:ext>
                  </a:extLst>
                </a:gridCol>
                <a:gridCol w="633966">
                  <a:extLst>
                    <a:ext uri="{9D8B030D-6E8A-4147-A177-3AD203B41FA5}">
                      <a16:colId xmlns:a16="http://schemas.microsoft.com/office/drawing/2014/main" val="3987621667"/>
                    </a:ext>
                  </a:extLst>
                </a:gridCol>
              </a:tblGrid>
              <a:tr h="338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411905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1889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프레임워크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42902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1468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리소스 추가 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36970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374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Idle)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258271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적용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고유 스킬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86505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7612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9360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물리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파티클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533340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로직 쓰레드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렌더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쓰레드 분리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85402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Toon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Shader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69963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565973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351597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보스 레이드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981438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88534"/>
                  </a:ext>
                </a:extLst>
              </a:tr>
              <a:tr h="24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및 버그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50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09606F-9A65-E4E1-5266-D7CE1B7FC7CD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A46068-42FE-33CE-35D3-2521FC691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547854"/>
              </p:ext>
            </p:extLst>
          </p:nvPr>
        </p:nvGraphicFramePr>
        <p:xfrm>
          <a:off x="9545053" y="131762"/>
          <a:ext cx="2370221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8168">
                  <a:extLst>
                    <a:ext uri="{9D8B030D-6E8A-4147-A177-3AD203B41FA5}">
                      <a16:colId xmlns:a16="http://schemas.microsoft.com/office/drawing/2014/main" val="1741356361"/>
                    </a:ext>
                  </a:extLst>
                </a:gridCol>
                <a:gridCol w="572053">
                  <a:extLst>
                    <a:ext uri="{9D8B030D-6E8A-4147-A177-3AD203B41FA5}">
                      <a16:colId xmlns:a16="http://schemas.microsoft.com/office/drawing/2014/main" val="531167416"/>
                    </a:ext>
                  </a:extLst>
                </a:gridCol>
              </a:tblGrid>
              <a:tr h="20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47126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김경욱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118037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73046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E7E3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26402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김덕현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임해인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 </a:t>
                      </a:r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447701"/>
                  </a:ext>
                </a:extLst>
              </a:tr>
              <a:tr h="183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774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206FE0F-64B3-59CB-67F4-BB9CFA7895AD}"/>
              </a:ext>
            </a:extLst>
          </p:cNvPr>
          <p:cNvSpPr txBox="1"/>
          <p:nvPr/>
        </p:nvSpPr>
        <p:spPr>
          <a:xfrm>
            <a:off x="2803756" y="487432"/>
            <a:ext cx="505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역할분담 표</a:t>
            </a: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62E2140B-CF3E-8AF1-3E6D-511F2092EA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68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E2F577-21FE-1345-4698-95190165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27" y="880427"/>
            <a:ext cx="4309745" cy="50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1195C-2AEA-9B91-644F-27CBD9477837}"/>
              </a:ext>
            </a:extLst>
          </p:cNvPr>
          <p:cNvSpPr txBox="1"/>
          <p:nvPr/>
        </p:nvSpPr>
        <p:spPr>
          <a:xfrm>
            <a:off x="1410456" y="2252740"/>
            <a:ext cx="93710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" panose="020B0500000101010101" pitchFamily="50" charset="-127"/>
              </a:rPr>
              <a:t>AlgaeEater</a:t>
            </a:r>
            <a:endParaRPr lang="ko-KR" altLang="en-US" sz="13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26E71-4AF2-A6E2-C3E0-2EE1923E8205}"/>
              </a:ext>
            </a:extLst>
          </p:cNvPr>
          <p:cNvSpPr txBox="1"/>
          <p:nvPr/>
        </p:nvSpPr>
        <p:spPr>
          <a:xfrm>
            <a:off x="913398" y="5886355"/>
            <a:ext cx="103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2017184028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2016182005  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2017184008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8F341-59A8-003A-DC1A-A2739F1C61A4}"/>
              </a:ext>
            </a:extLst>
          </p:cNvPr>
          <p:cNvSpPr/>
          <p:nvPr/>
        </p:nvSpPr>
        <p:spPr>
          <a:xfrm>
            <a:off x="0" y="336690"/>
            <a:ext cx="2881745" cy="3077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2023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년도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졸업작품 기획 발표</a:t>
            </a:r>
            <a:endParaRPr lang="en-US" altLang="ko-KR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5DF5D-E1C7-CF65-E282-302820CC567D}"/>
              </a:ext>
            </a:extLst>
          </p:cNvPr>
          <p:cNvSpPr txBox="1"/>
          <p:nvPr/>
        </p:nvSpPr>
        <p:spPr>
          <a:xfrm>
            <a:off x="913397" y="4352329"/>
            <a:ext cx="1036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5500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126C190-06C9-6C66-B38A-9881DF15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788" y="961093"/>
            <a:ext cx="9002727" cy="5126885"/>
          </a:xfrm>
        </p:spPr>
        <p:txBody>
          <a:bodyPr>
            <a:normAutofit/>
          </a:bodyPr>
          <a:lstStyle/>
          <a:p>
            <a:r>
              <a:rPr lang="ko-KR" altLang="en-US" sz="1500" dirty="0"/>
              <a:t>마우스 아이콘 </a:t>
            </a:r>
            <a:r>
              <a:rPr lang="en-US" altLang="ko-KR" sz="1500" dirty="0">
                <a:hlinkClick r:id="rId2"/>
              </a:rPr>
              <a:t>https://www.pngrepo.com/svg/53826/mouse</a:t>
            </a:r>
            <a:endParaRPr lang="en-US" altLang="ko-KR" sz="1500" dirty="0"/>
          </a:p>
          <a:p>
            <a:r>
              <a:rPr lang="ko-KR" altLang="en-US" sz="1500" dirty="0"/>
              <a:t>키보드 이미지 </a:t>
            </a:r>
            <a:r>
              <a:rPr lang="en-US" altLang="ko-KR" sz="1500" dirty="0"/>
              <a:t>PIXBAY - https://pixabay.com/ko/vectors/%ea%b1%b4%eb%b0%98-%ec%a0%84%ec%9e%90-%ec%bb%b4%ed%93%a8%ed%84%b0-%ea%b8%b0%ec%88%a0-311803/</a:t>
            </a:r>
          </a:p>
          <a:p>
            <a:r>
              <a:rPr lang="ko-KR" altLang="en-US" sz="1500" dirty="0" err="1"/>
              <a:t>물리파티클</a:t>
            </a:r>
            <a:r>
              <a:rPr lang="ko-KR" altLang="en-US" sz="1500" dirty="0"/>
              <a:t> 예제 </a:t>
            </a:r>
            <a:r>
              <a:rPr lang="en-US" altLang="ko-KR" sz="1500" dirty="0">
                <a:hlinkClick r:id="rId3"/>
              </a:rPr>
              <a:t>Sample image · Issue #1 · </a:t>
            </a:r>
            <a:r>
              <a:rPr lang="en-US" altLang="ko-KR" sz="1500" dirty="0" err="1">
                <a:hlinkClick r:id="rId3"/>
              </a:rPr>
              <a:t>LakshithaMadushan</a:t>
            </a:r>
            <a:r>
              <a:rPr lang="en-US" altLang="ko-KR" sz="1500" dirty="0">
                <a:hlinkClick r:id="rId3"/>
              </a:rPr>
              <a:t>/Unity-Particle-System (github.com)</a:t>
            </a:r>
            <a:endParaRPr lang="en-US" altLang="ko-KR" sz="1500" dirty="0"/>
          </a:p>
          <a:p>
            <a:r>
              <a:rPr lang="ko-KR" altLang="en-US" sz="1500" dirty="0" err="1"/>
              <a:t>툰쉐이더</a:t>
            </a:r>
            <a:r>
              <a:rPr lang="ko-KR" altLang="en-US" sz="1500" dirty="0"/>
              <a:t> 예제 https://roystan.net/articles/toon-shader/</a:t>
            </a:r>
          </a:p>
          <a:p>
            <a:r>
              <a:rPr lang="ko-KR" altLang="en-US" sz="1500" dirty="0" err="1"/>
              <a:t>툰쉐이더</a:t>
            </a:r>
            <a:r>
              <a:rPr lang="ko-KR" altLang="en-US" sz="1500" dirty="0"/>
              <a:t> 예제 </a:t>
            </a:r>
            <a:r>
              <a:rPr lang="ko-KR" altLang="en-US" sz="1500" dirty="0">
                <a:hlinkClick r:id="rId4"/>
              </a:rPr>
              <a:t>https://chulin28ho.tistory.com/713</a:t>
            </a:r>
            <a:endParaRPr lang="en-US" altLang="ko-KR" sz="1500" dirty="0"/>
          </a:p>
          <a:p>
            <a:r>
              <a:rPr lang="ko-KR" altLang="en-US" sz="1500" dirty="0" err="1"/>
              <a:t>픽토그램</a:t>
            </a:r>
            <a:r>
              <a:rPr lang="ko-KR" altLang="en-US" sz="1500" dirty="0"/>
              <a:t> </a:t>
            </a:r>
            <a:r>
              <a:rPr lang="en-US" altLang="ko-KR" sz="1500" dirty="0">
                <a:hlinkClick r:id="rId5"/>
              </a:rPr>
              <a:t>https://thenounproject.com/</a:t>
            </a:r>
            <a:endParaRPr lang="en-US" altLang="ko-KR" sz="1500" dirty="0"/>
          </a:p>
          <a:p>
            <a:r>
              <a:rPr lang="ko-KR" altLang="en-US" sz="1500" dirty="0"/>
              <a:t>사용 </a:t>
            </a:r>
            <a:r>
              <a:rPr lang="ko-KR" altLang="en-US" sz="1500" dirty="0" err="1"/>
              <a:t>에셋리스트</a:t>
            </a:r>
            <a:endParaRPr lang="en-US" altLang="ko-KR" sz="1500" dirty="0"/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34" charset="-127"/>
                <a:cs typeface="Times New Roman" panose="02020603050405020304" pitchFamily="18" charset="0"/>
                <a:hlinkClick r:id="rId6"/>
              </a:rPr>
              <a:t>https://assetstore.unity.com/packages/3d/characters/humanoids/humans/humanoid-3d-charactor-p05-aki-mika-203490</a:t>
            </a:r>
            <a:endParaRPr lang="en-US" altLang="ko-KR" sz="15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Microsoft GothicNeo Light" panose="020B0300000101010101" pitchFamily="34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50" charset="-127"/>
                <a:cs typeface="Times New Roman" panose="02020603050405020304" pitchFamily="18" charset="0"/>
                <a:hlinkClick r:id="rId7"/>
              </a:rPr>
              <a:t>https://assetstore.unity.com/packages/3d/characters/robots/mechanical-spider-139122</a:t>
            </a:r>
            <a:endParaRPr lang="en-US" altLang="ko-KR" sz="15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Microsoft GothicNeo Light" panose="020B0300000101010101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50" charset="-127"/>
                <a:cs typeface="Times New Roman" panose="02020603050405020304" pitchFamily="18" charset="0"/>
                <a:hlinkClick r:id="rId8"/>
              </a:rPr>
              <a:t>https://assetstore.unity.com/packages/3d/characters/robots/spider-orange-181154</a:t>
            </a:r>
            <a:endParaRPr lang="en-US" altLang="ko-KR" sz="1500" u="sng" dirty="0">
              <a:solidFill>
                <a:srgbClr val="0563C1"/>
              </a:solidFill>
              <a:latin typeface="맑은 고딕" panose="020B0503020000020004" pitchFamily="50" charset="-127"/>
              <a:ea typeface="Microsoft GothicNeo Light" panose="020B0300000101010101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Microsoft GothicNeo Light" panose="020B0300000101010101" pitchFamily="50" charset="-127"/>
                <a:cs typeface="Times New Roman" panose="02020603050405020304" pitchFamily="18" charset="0"/>
                <a:hlinkClick r:id="rId9"/>
              </a:rPr>
              <a:t>https://assetstore.unity.com/packages/3d/environments/sci-fi/vhs-factory-dark-style-61420</a:t>
            </a:r>
            <a:endParaRPr lang="en-US" altLang="ko-KR" sz="15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Microsoft GothicNeo Light" panose="020B0300000101010101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500" dirty="0">
                <a:hlinkClick r:id="rId10"/>
              </a:rPr>
              <a:t>https://assetstore.unity.com/packages/3d/characters/sci-fi-robot-character-vol-01-104716</a:t>
            </a:r>
            <a:endParaRPr lang="en-US" altLang="ko-KR" sz="1500" dirty="0"/>
          </a:p>
          <a:p>
            <a:pPr lvl="1"/>
            <a:endParaRPr lang="en-US" altLang="ko-KR" sz="1500" dirty="0"/>
          </a:p>
          <a:p>
            <a:endParaRPr lang="ko-KR" altLang="en-US" sz="1500" dirty="0"/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F2A27BBB-22C3-78A5-BB46-70C61B47BFC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838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41E8C9-6FFF-CC84-3616-EC7A0E0DF7DF}"/>
              </a:ext>
            </a:extLst>
          </p:cNvPr>
          <p:cNvGrpSpPr/>
          <p:nvPr/>
        </p:nvGrpSpPr>
        <p:grpSpPr>
          <a:xfrm>
            <a:off x="2799160" y="494077"/>
            <a:ext cx="4476341" cy="1203886"/>
            <a:chOff x="2676832" y="2232699"/>
            <a:chExt cx="4476341" cy="120388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AB99051-0A18-6A42-014E-25AE6E7BCED5}"/>
                </a:ext>
              </a:extLst>
            </p:cNvPr>
            <p:cNvSpPr/>
            <p:nvPr/>
          </p:nvSpPr>
          <p:spPr>
            <a:xfrm>
              <a:off x="3275505" y="2477508"/>
              <a:ext cx="3877668" cy="9590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3E65CAF-B54C-83A0-F88D-58A3A8E41FAF}"/>
                </a:ext>
              </a:extLst>
            </p:cNvPr>
            <p:cNvSpPr/>
            <p:nvPr/>
          </p:nvSpPr>
          <p:spPr>
            <a:xfrm>
              <a:off x="3310533" y="2234358"/>
              <a:ext cx="1625705" cy="3649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</a:rPr>
                <a:t>CL :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임해인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AE76DA-8BA4-0509-4411-8F7D917D1EF4}"/>
                </a:ext>
              </a:extLst>
            </p:cNvPr>
            <p:cNvSpPr/>
            <p:nvPr/>
          </p:nvSpPr>
          <p:spPr>
            <a:xfrm>
              <a:off x="2676832" y="2232699"/>
              <a:ext cx="1197346" cy="11973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42E106-8A4C-F65E-D5FE-1741C2512F54}"/>
                </a:ext>
              </a:extLst>
            </p:cNvPr>
            <p:cNvSpPr txBox="1"/>
            <p:nvPr/>
          </p:nvSpPr>
          <p:spPr>
            <a:xfrm>
              <a:off x="3903984" y="2601576"/>
              <a:ext cx="13832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Toon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Shader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B86D71-FEBE-BE10-E138-AEC786316BEF}"/>
                </a:ext>
              </a:extLst>
            </p:cNvPr>
            <p:cNvSpPr txBox="1"/>
            <p:nvPr/>
          </p:nvSpPr>
          <p:spPr>
            <a:xfrm>
              <a:off x="3906120" y="2873736"/>
              <a:ext cx="2689857" cy="55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Rim Lighting, Two Tone shading, ambient light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smooth </a:t>
              </a:r>
              <a:r>
                <a:rPr lang="ko-KR" altLang="en-US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값 적용</a:t>
              </a:r>
            </a:p>
          </p:txBody>
        </p:sp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710CBAB-1760-5184-196F-D2B3AC113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6775" y="2373551"/>
              <a:ext cx="906000" cy="9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2769861-32D9-7EEB-5E6A-5A18BF51E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02" y="2048863"/>
            <a:ext cx="3536908" cy="2555702"/>
          </a:xfrm>
          <a:prstGeom prst="rect">
            <a:avLst/>
          </a:prstGeom>
        </p:spPr>
      </p:pic>
      <p:pic>
        <p:nvPicPr>
          <p:cNvPr id="14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A524887F-A838-D6B8-9F8D-DA2B624F0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438" y="2048863"/>
            <a:ext cx="3647315" cy="25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4D49C2-78DF-EFDF-D5B8-DCC1C6C73DB7}"/>
              </a:ext>
            </a:extLst>
          </p:cNvPr>
          <p:cNvSpPr txBox="1"/>
          <p:nvPr/>
        </p:nvSpPr>
        <p:spPr>
          <a:xfrm>
            <a:off x="3694533" y="5170219"/>
            <a:ext cx="66993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내용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Specular reflection / Two Tone shading / Rim Lighting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Ambient light =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유니티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쉐이더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smoothstep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 결과값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71F70B8E-3C96-A5BB-D4F8-3539DC6105D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849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중점연구분야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709AE-8C6F-5BCB-600B-A3AFA1C27DF2}"/>
              </a:ext>
            </a:extLst>
          </p:cNvPr>
          <p:cNvSpPr txBox="1"/>
          <p:nvPr/>
        </p:nvSpPr>
        <p:spPr>
          <a:xfrm>
            <a:off x="2695073" y="1582340"/>
            <a:ext cx="93849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 주제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물리적인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구현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및 스파크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이펙트등에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대한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내용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렌더링 파이프라인 단계에서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Geometry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활용하여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파티클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시스템을 구현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-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에서의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물리 연산 처리를 통한 성능 향상</a:t>
            </a:r>
            <a:endParaRPr lang="en-US" altLang="ko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용도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연출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기계 몬스터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사망시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E2ADE4-917F-7036-CDF1-0C1D4495071F}"/>
              </a:ext>
            </a:extLst>
          </p:cNvPr>
          <p:cNvGrpSpPr/>
          <p:nvPr/>
        </p:nvGrpSpPr>
        <p:grpSpPr>
          <a:xfrm>
            <a:off x="2628462" y="233749"/>
            <a:ext cx="4557241" cy="1203886"/>
            <a:chOff x="7436485" y="1098827"/>
            <a:chExt cx="4557241" cy="120388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F10DA47-BC8A-8070-9424-B5D6D462346F}"/>
                </a:ext>
              </a:extLst>
            </p:cNvPr>
            <p:cNvGrpSpPr/>
            <p:nvPr/>
          </p:nvGrpSpPr>
          <p:grpSpPr>
            <a:xfrm>
              <a:off x="7436485" y="1098827"/>
              <a:ext cx="4557241" cy="1203886"/>
              <a:chOff x="7436485" y="1098827"/>
              <a:chExt cx="4557241" cy="1203886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3119FF05-1DE4-528B-E347-02EC0086118D}"/>
                  </a:ext>
                </a:extLst>
              </p:cNvPr>
              <p:cNvSpPr/>
              <p:nvPr/>
            </p:nvSpPr>
            <p:spPr>
              <a:xfrm>
                <a:off x="8035158" y="1343636"/>
                <a:ext cx="3877668" cy="9590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D20FCE52-6F95-DA04-0B31-8011B9BE1117}"/>
                  </a:ext>
                </a:extLst>
              </p:cNvPr>
              <p:cNvSpPr/>
              <p:nvPr/>
            </p:nvSpPr>
            <p:spPr>
              <a:xfrm>
                <a:off x="8070186" y="1100486"/>
                <a:ext cx="1625705" cy="36495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CL : </a:t>
                </a:r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김덕현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01EAFCF-5773-8F6A-992E-F1B5C1C01576}"/>
                  </a:ext>
                </a:extLst>
              </p:cNvPr>
              <p:cNvSpPr/>
              <p:nvPr/>
            </p:nvSpPr>
            <p:spPr>
              <a:xfrm>
                <a:off x="7436485" y="1098827"/>
                <a:ext cx="1197346" cy="119734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783F6D-EF76-8C93-CDD1-F9C1BA0B7C12}"/>
                  </a:ext>
                </a:extLst>
              </p:cNvPr>
              <p:cNvSpPr txBox="1"/>
              <p:nvPr/>
            </p:nvSpPr>
            <p:spPr>
              <a:xfrm>
                <a:off x="8663637" y="1467704"/>
                <a:ext cx="3004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물리적인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Particle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System</a:t>
                </a:r>
                <a:r>
                  <a:rPr lang="ko-KR" altLang="en-US" sz="16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구현</a:t>
                </a:r>
                <a:endPara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A4DE9B-2E6B-AEA4-4669-F7D1A1E117A7}"/>
                  </a:ext>
                </a:extLst>
              </p:cNvPr>
              <p:cNvSpPr txBox="1"/>
              <p:nvPr/>
            </p:nvSpPr>
            <p:spPr>
              <a:xfrm>
                <a:off x="8663637" y="1714611"/>
                <a:ext cx="3330089" cy="550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비탄성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 충돌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가속도 운동</a:t>
                </a: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중력 등 물리적인 요소 적용</a:t>
                </a:r>
                <a:endParaRPr lang="en-US" altLang="ko-KR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Compute Shader</a:t>
                </a:r>
                <a:r>
                  <a:rPr lang="ko-KR" altLang="en-US" sz="10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" panose="020B0500000101010101" pitchFamily="50" charset="-127"/>
                  </a:rPr>
                  <a:t>를 통한 물리 연산 처리</a:t>
                </a:r>
              </a:p>
            </p:txBody>
          </p:sp>
        </p:grpSp>
        <p:pic>
          <p:nvPicPr>
            <p:cNvPr id="12" name="Picture 2" descr="sparkle Icon 1764908">
              <a:extLst>
                <a:ext uri="{FF2B5EF4-FFF2-40B4-BE49-F238E27FC236}">
                  <a16:creationId xmlns:a16="http://schemas.microsoft.com/office/drawing/2014/main" id="{A9212B7E-8246-8DB7-1AA5-2E19D58E9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t="17440" r="19382" b="20327"/>
            <a:stretch/>
          </p:blipFill>
          <p:spPr bwMode="auto">
            <a:xfrm>
              <a:off x="7511545" y="1169050"/>
              <a:ext cx="1047403" cy="104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Sample image · Issue #1 · LakshithaMadushan/Unity-Particle-System · GitHub">
            <a:extLst>
              <a:ext uri="{FF2B5EF4-FFF2-40B4-BE49-F238E27FC236}">
                <a16:creationId xmlns:a16="http://schemas.microsoft.com/office/drawing/2014/main" id="{DDC87138-8DD8-2681-E390-B3F59E27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54" y="4080004"/>
            <a:ext cx="4960069" cy="253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35DFB5F8-794F-B17D-7374-D10C5691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86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1AA514-9417-6C2F-4976-D50D7CBC1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295" y="1549052"/>
            <a:ext cx="4335512" cy="220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0A6CB2-FD08-B548-D19D-AE5FFB8EA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46" y="1549052"/>
            <a:ext cx="4278849" cy="246816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9CCF9A-B092-B19B-ED4B-88B5BAF7897F}"/>
              </a:ext>
            </a:extLst>
          </p:cNvPr>
          <p:cNvSpPr txBox="1"/>
          <p:nvPr/>
        </p:nvSpPr>
        <p:spPr>
          <a:xfrm>
            <a:off x="2761644" y="4329774"/>
            <a:ext cx="410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방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비전투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최단경로 이동 시간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1B81BD-2ABF-D747-B789-A457014CFC1D}"/>
              </a:ext>
            </a:extLst>
          </p:cNvPr>
          <p:cNvSpPr txBox="1"/>
          <p:nvPr/>
        </p:nvSpPr>
        <p:spPr>
          <a:xfrm>
            <a:off x="7288093" y="4329774"/>
            <a:ext cx="470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모서리간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비전투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최단경로 이동시간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345D0257-A430-8F89-2900-6D197166EE5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9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1838408-0FD0-BE00-FCDE-BE8ECCF4EE6F}"/>
              </a:ext>
            </a:extLst>
          </p:cNvPr>
          <p:cNvSpPr/>
          <p:nvPr/>
        </p:nvSpPr>
        <p:spPr>
          <a:xfrm>
            <a:off x="-13065" y="1237607"/>
            <a:ext cx="301992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17AA9C-0C5B-7A49-A540-52CFE73C5554}"/>
              </a:ext>
            </a:extLst>
          </p:cNvPr>
          <p:cNvGrpSpPr/>
          <p:nvPr/>
        </p:nvGrpSpPr>
        <p:grpSpPr>
          <a:xfrm>
            <a:off x="2017143" y="2300978"/>
            <a:ext cx="1271498" cy="646331"/>
            <a:chOff x="2017143" y="2300978"/>
            <a:chExt cx="1271498" cy="64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8C88ABA-1BBA-A74E-0092-A43324A5B24F}"/>
                </a:ext>
              </a:extLst>
            </p:cNvPr>
            <p:cNvSpPr/>
            <p:nvPr/>
          </p:nvSpPr>
          <p:spPr>
            <a:xfrm>
              <a:off x="2017143" y="2300978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F3FBFB-AA8A-AE85-361B-EBF4D0B74E41}"/>
                </a:ext>
              </a:extLst>
            </p:cNvPr>
            <p:cNvSpPr txBox="1"/>
            <p:nvPr/>
          </p:nvSpPr>
          <p:spPr>
            <a:xfrm>
              <a:off x="2116525" y="2300978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01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연구목적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BF2C0D-EB32-393A-9216-5CCD06EA68C7}"/>
              </a:ext>
            </a:extLst>
          </p:cNvPr>
          <p:cNvGrpSpPr/>
          <p:nvPr/>
        </p:nvGrpSpPr>
        <p:grpSpPr>
          <a:xfrm>
            <a:off x="2017143" y="3264361"/>
            <a:ext cx="1271498" cy="646331"/>
            <a:chOff x="1397516" y="3105834"/>
            <a:chExt cx="1271498" cy="64633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5D4CB0-036E-2FA4-6136-A15DC63FC73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F5CE99-C5BB-312B-0B46-B7B36289036E}"/>
                </a:ext>
              </a:extLst>
            </p:cNvPr>
            <p:cNvSpPr txBox="1"/>
            <p:nvPr/>
          </p:nvSpPr>
          <p:spPr>
            <a:xfrm>
              <a:off x="1496898" y="3105834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02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개발환경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FDBE1-E514-4D49-226D-13FD3F1BC28F}"/>
              </a:ext>
            </a:extLst>
          </p:cNvPr>
          <p:cNvGrpSpPr/>
          <p:nvPr/>
        </p:nvGrpSpPr>
        <p:grpSpPr>
          <a:xfrm>
            <a:off x="2017143" y="4180767"/>
            <a:ext cx="1346839" cy="646331"/>
            <a:chOff x="1397516" y="3105834"/>
            <a:chExt cx="1346839" cy="6463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FA0C0F-2966-4436-44A4-5A9A005C8370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38F4AB-CAF0-F1E7-BD13-C2CD4C4B35E0}"/>
                </a:ext>
              </a:extLst>
            </p:cNvPr>
            <p:cNvSpPr txBox="1"/>
            <p:nvPr/>
          </p:nvSpPr>
          <p:spPr>
            <a:xfrm>
              <a:off x="1496898" y="3105834"/>
              <a:ext cx="1247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03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팀원구성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F43E96-846F-71DC-F6C1-563DA5BF9BE0}"/>
              </a:ext>
            </a:extLst>
          </p:cNvPr>
          <p:cNvGrpSpPr/>
          <p:nvPr/>
        </p:nvGrpSpPr>
        <p:grpSpPr>
          <a:xfrm>
            <a:off x="2017143" y="5097173"/>
            <a:ext cx="1346839" cy="646331"/>
            <a:chOff x="1397516" y="3105834"/>
            <a:chExt cx="1346839" cy="64633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CA9D1E-AD5D-50D2-E102-F20F467E5ED3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BEA38E-F902-1105-5143-A5936732EF94}"/>
                </a:ext>
              </a:extLst>
            </p:cNvPr>
            <p:cNvSpPr txBox="1"/>
            <p:nvPr/>
          </p:nvSpPr>
          <p:spPr>
            <a:xfrm>
              <a:off x="1496898" y="3105834"/>
              <a:ext cx="1247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04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게임소개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6EC332-0949-2F93-E20E-956469F95F87}"/>
              </a:ext>
            </a:extLst>
          </p:cNvPr>
          <p:cNvGrpSpPr/>
          <p:nvPr/>
        </p:nvGrpSpPr>
        <p:grpSpPr>
          <a:xfrm>
            <a:off x="6390822" y="2300978"/>
            <a:ext cx="3698444" cy="646331"/>
            <a:chOff x="1397516" y="3105834"/>
            <a:chExt cx="3698444" cy="64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B40D72-BA63-94DA-2EE7-F5FA972EA089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22500-33EB-3547-A21E-4B477A03817B}"/>
                </a:ext>
              </a:extLst>
            </p:cNvPr>
            <p:cNvSpPr txBox="1"/>
            <p:nvPr/>
          </p:nvSpPr>
          <p:spPr>
            <a:xfrm>
              <a:off x="1496898" y="3105834"/>
              <a:ext cx="35990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05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중점 연구 분야 및 기술적 요소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0E0722-D49A-7F35-592E-9F600A3C2FE8}"/>
              </a:ext>
            </a:extLst>
          </p:cNvPr>
          <p:cNvGrpSpPr/>
          <p:nvPr/>
        </p:nvGrpSpPr>
        <p:grpSpPr>
          <a:xfrm>
            <a:off x="6390822" y="3264361"/>
            <a:ext cx="2334289" cy="646331"/>
            <a:chOff x="1397516" y="3105834"/>
            <a:chExt cx="2334289" cy="64633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75824D-6A88-3D02-7D7E-E38A7B26EDC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B4EF23-5BCA-AA52-B806-EF40CA92FC2E}"/>
                </a:ext>
              </a:extLst>
            </p:cNvPr>
            <p:cNvSpPr txBox="1"/>
            <p:nvPr/>
          </p:nvSpPr>
          <p:spPr>
            <a:xfrm>
              <a:off x="1496898" y="3105834"/>
              <a:ext cx="22349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06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타게임과의 차별성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B3D262-F219-C6B1-764B-2C1CCC29EE46}"/>
              </a:ext>
            </a:extLst>
          </p:cNvPr>
          <p:cNvGrpSpPr/>
          <p:nvPr/>
        </p:nvGrpSpPr>
        <p:grpSpPr>
          <a:xfrm>
            <a:off x="6390822" y="4180767"/>
            <a:ext cx="2882516" cy="646331"/>
            <a:chOff x="1397516" y="3105834"/>
            <a:chExt cx="2882516" cy="64633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A545F3-29B8-EC5F-F035-63E95BA9094D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A287A7-EBF6-26A0-E8C9-0BD5B7B04AD6}"/>
                </a:ext>
              </a:extLst>
            </p:cNvPr>
            <p:cNvSpPr txBox="1"/>
            <p:nvPr/>
          </p:nvSpPr>
          <p:spPr>
            <a:xfrm>
              <a:off x="1496898" y="3105834"/>
              <a:ext cx="27831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07</a:t>
              </a: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 일정 및 역할 분담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3D29D4-CA78-3E98-7616-BAFDD0FC9A27}"/>
              </a:ext>
            </a:extLst>
          </p:cNvPr>
          <p:cNvGrpSpPr/>
          <p:nvPr/>
        </p:nvGrpSpPr>
        <p:grpSpPr>
          <a:xfrm>
            <a:off x="6390822" y="5097173"/>
            <a:ext cx="3451582" cy="646331"/>
            <a:chOff x="1397516" y="3105834"/>
            <a:chExt cx="3451582" cy="6463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C8C3D9-EA55-2B8D-D951-685A1DE6F142}"/>
                </a:ext>
              </a:extLst>
            </p:cNvPr>
            <p:cNvSpPr/>
            <p:nvPr/>
          </p:nvSpPr>
          <p:spPr>
            <a:xfrm>
              <a:off x="1397516" y="3105834"/>
              <a:ext cx="99382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3702B-3709-E8D0-38D2-E097C50838CC}"/>
                </a:ext>
              </a:extLst>
            </p:cNvPr>
            <p:cNvSpPr txBox="1"/>
            <p:nvPr/>
          </p:nvSpPr>
          <p:spPr>
            <a:xfrm>
              <a:off x="1496898" y="3105834"/>
              <a:ext cx="33522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부록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참고 자료 및 추가 작성 자료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CE844915-734A-D522-1E7E-B5450BD1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075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B7817-F885-6251-006F-E907EE8561B3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04C1C1-548A-E35D-E427-9AAB6ADD46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9816" y="450584"/>
            <a:ext cx="5106451" cy="2764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56D0F2-7ADF-4AA1-E4D7-2606AC68DB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956" y="3576277"/>
            <a:ext cx="2161860" cy="279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DD577C-4DD9-6282-9850-C9F09A0CFE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241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779EEB-2924-40DE-B05C-7D9DFF13B8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27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CC6FB6-EE3E-0A77-FEDA-78E48EA892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813" y="3428853"/>
            <a:ext cx="2161860" cy="297856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277CBF59-136C-D34A-15D9-6F6EB3F63A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69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9B258-28AE-46F9-6634-6003581D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F73C5-9D93-5E74-4880-99CA29FC3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마우스 아이콘 </a:t>
            </a:r>
            <a:r>
              <a:rPr lang="en-US" altLang="ko-KR" dirty="0">
                <a:hlinkClick r:id="rId2"/>
              </a:rPr>
              <a:t>https://www.pngrepo.com/svg/53826/mouse</a:t>
            </a:r>
            <a:endParaRPr lang="en-US" altLang="ko-KR" dirty="0"/>
          </a:p>
          <a:p>
            <a:r>
              <a:rPr lang="ko-KR" altLang="en-US" sz="2800" dirty="0"/>
              <a:t>키보드 이미지 </a:t>
            </a:r>
            <a:r>
              <a:rPr lang="en-US" altLang="ko-KR" sz="2800" dirty="0"/>
              <a:t>PIXBAY - https://pixabay.com/ko/vectors/%ea%b1%b4%eb%b0%98-%ec%a0%84%ec%9e%90-%ec%bb%b4%ed%93%a8%ed%84%b0-%ea%b8%b0%ec%88%a0-311803/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3AD928-93EA-8FDE-417E-10B073728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788" y="635635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36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2FBB4E-EB60-0ACD-8D95-9BE735A70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2" y="654217"/>
            <a:ext cx="2732922" cy="198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703C9-1712-7413-85B3-3B01B633CB69}"/>
              </a:ext>
            </a:extLst>
          </p:cNvPr>
          <p:cNvSpPr txBox="1"/>
          <p:nvPr/>
        </p:nvSpPr>
        <p:spPr>
          <a:xfrm>
            <a:off x="395538" y="2720961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https://chulin28ho.tistory.com/713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1072FD-1BFE-282D-88A2-A058CA08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85" y="659837"/>
            <a:ext cx="2732922" cy="1974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1D365-6A4C-9FC7-68B2-33C1D41103CE}"/>
              </a:ext>
            </a:extLst>
          </p:cNvPr>
          <p:cNvSpPr txBox="1"/>
          <p:nvPr/>
        </p:nvSpPr>
        <p:spPr>
          <a:xfrm>
            <a:off x="226596" y="5060449"/>
            <a:ext cx="689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적용 내용</a:t>
            </a:r>
            <a:endParaRPr lang="en-US" altLang="ko-KR" dirty="0"/>
          </a:p>
          <a:p>
            <a:r>
              <a:rPr lang="en-US" altLang="ko-KR" dirty="0"/>
              <a:t>Specular reflection</a:t>
            </a:r>
          </a:p>
          <a:p>
            <a:r>
              <a:rPr lang="en-US" altLang="ko-KR" dirty="0"/>
              <a:t>Two Tone shading </a:t>
            </a:r>
          </a:p>
          <a:p>
            <a:r>
              <a:rPr lang="en-US" altLang="ko-KR" dirty="0"/>
              <a:t>Rim Lighting = </a:t>
            </a:r>
            <a:r>
              <a:rPr lang="ko-KR" altLang="en-US" dirty="0"/>
              <a:t>배경 하얗게 떠서 </a:t>
            </a:r>
            <a:r>
              <a:rPr lang="ko-KR" altLang="en-US" dirty="0" err="1"/>
              <a:t>카툰</a:t>
            </a:r>
            <a:r>
              <a:rPr lang="ko-KR" altLang="en-US" dirty="0"/>
              <a:t> 효과 강화</a:t>
            </a:r>
            <a:endParaRPr lang="en-US" altLang="ko-KR" dirty="0"/>
          </a:p>
          <a:p>
            <a:r>
              <a:rPr lang="en-US" altLang="ko-KR" dirty="0"/>
              <a:t>Ambient light = </a:t>
            </a:r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내 </a:t>
            </a:r>
            <a:r>
              <a:rPr lang="en-US" altLang="ko-KR" dirty="0" err="1"/>
              <a:t>smoothstep</a:t>
            </a:r>
            <a:r>
              <a:rPr lang="en-US" altLang="ko-KR" dirty="0"/>
              <a:t> </a:t>
            </a:r>
            <a:r>
              <a:rPr lang="ko-KR" altLang="en-US" dirty="0"/>
              <a:t>함수 결과값 적용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9A32E-3F2C-5741-7473-2A260C35F4EE}"/>
              </a:ext>
            </a:extLst>
          </p:cNvPr>
          <p:cNvSpPr txBox="1"/>
          <p:nvPr/>
        </p:nvSpPr>
        <p:spPr>
          <a:xfrm>
            <a:off x="7500185" y="6049629"/>
            <a:ext cx="446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https://roystan.net/articles/toon-shader/</a:t>
            </a:r>
          </a:p>
        </p:txBody>
      </p:sp>
      <p:pic>
        <p:nvPicPr>
          <p:cNvPr id="1028" name="Picture 4" descr="Analysis of The Legend of Zelda: Breath of the Wild's toon shading, indicating the specular, rim, and lighting components">
            <a:extLst>
              <a:ext uri="{FF2B5EF4-FFF2-40B4-BE49-F238E27FC236}">
                <a16:creationId xmlns:a16="http://schemas.microsoft.com/office/drawing/2014/main" id="{0F394C7A-F791-66CD-9D9C-3E45A9BEB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99" y="3865163"/>
            <a:ext cx="3087491" cy="21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C53E13-0CF5-FFD9-BA49-F01C1DD1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788" y="635635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24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E2E9-8F75-3A1B-10B7-66D975906C9B}"/>
              </a:ext>
            </a:extLst>
          </p:cNvPr>
          <p:cNvSpPr txBox="1"/>
          <p:nvPr/>
        </p:nvSpPr>
        <p:spPr>
          <a:xfrm>
            <a:off x="0" y="27296"/>
            <a:ext cx="121920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연구 주제</a:t>
            </a:r>
            <a:r>
              <a:rPr lang="en-US" altLang="ko-KR" b="1" dirty="0"/>
              <a:t>]</a:t>
            </a:r>
          </a:p>
          <a:p>
            <a:r>
              <a:rPr lang="ko-KR" altLang="en-US" sz="1800" dirty="0"/>
              <a:t>물리적인 </a:t>
            </a:r>
            <a:r>
              <a:rPr lang="en-US" altLang="ko-KR" sz="1800" dirty="0"/>
              <a:t>Particle</a:t>
            </a:r>
            <a:r>
              <a:rPr lang="ko-KR" altLang="en-US" sz="1800" dirty="0"/>
              <a:t> </a:t>
            </a:r>
            <a:r>
              <a:rPr lang="en-US" altLang="ko-KR" sz="1800" dirty="0"/>
              <a:t>System</a:t>
            </a:r>
            <a:r>
              <a:rPr lang="ko-KR" altLang="en-US" sz="1800" dirty="0"/>
              <a:t> 구현</a:t>
            </a:r>
            <a:r>
              <a:rPr lang="ko-KR" altLang="en-US" dirty="0"/>
              <a:t> 및 스파크 </a:t>
            </a:r>
            <a:r>
              <a:rPr lang="ko-KR" altLang="en-US" dirty="0" err="1"/>
              <a:t>이펙트등에</a:t>
            </a:r>
            <a:r>
              <a:rPr lang="ko-KR" altLang="en-US" dirty="0"/>
              <a:t> 대한 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적용 내용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렌더링 파이프라인 단계에서 </a:t>
            </a:r>
            <a:r>
              <a:rPr lang="en-US" altLang="ko-KR" dirty="0"/>
              <a:t>Geometry Shader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</a:t>
            </a:r>
            <a:r>
              <a:rPr lang="ko-KR" altLang="en-US" dirty="0"/>
              <a:t>활용하여 </a:t>
            </a:r>
            <a:r>
              <a:rPr lang="ko-KR" altLang="en-US" dirty="0" err="1"/>
              <a:t>파티클</a:t>
            </a:r>
            <a:r>
              <a:rPr lang="ko-KR" altLang="en-US" dirty="0"/>
              <a:t> 시스템을 구현</a:t>
            </a:r>
            <a:endParaRPr lang="en-US" altLang="ko-KR" dirty="0"/>
          </a:p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-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에서의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물리 연산 처리를 통한 성능 향상 </a:t>
            </a:r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사용 용도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맵 연출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기계 몬스터 </a:t>
            </a:r>
            <a:r>
              <a:rPr lang="ko-KR" altLang="en-US" dirty="0" err="1"/>
              <a:t>사망시</a:t>
            </a:r>
            <a:endParaRPr lang="en-US" altLang="ko-KR" dirty="0"/>
          </a:p>
        </p:txBody>
      </p:sp>
      <p:pic>
        <p:nvPicPr>
          <p:cNvPr id="1028" name="Picture 4" descr="Sample image · Issue #1 · LakshithaMadushan/Unity-Particle-System · GitHub">
            <a:extLst>
              <a:ext uri="{FF2B5EF4-FFF2-40B4-BE49-F238E27FC236}">
                <a16:creationId xmlns:a16="http://schemas.microsoft.com/office/drawing/2014/main" id="{1DA7D515-8D36-DD27-7E32-3452A2867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246" y="2410444"/>
            <a:ext cx="6829852" cy="348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273DB-0D24-D867-78C1-23B525C667FA}"/>
              </a:ext>
            </a:extLst>
          </p:cNvPr>
          <p:cNvSpPr txBox="1"/>
          <p:nvPr/>
        </p:nvSpPr>
        <p:spPr>
          <a:xfrm>
            <a:off x="4852897" y="5898810"/>
            <a:ext cx="73245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Sample image · Issue #1 · </a:t>
            </a:r>
            <a:r>
              <a:rPr lang="en-US" altLang="ko-KR" dirty="0" err="1">
                <a:hlinkClick r:id="rId3"/>
              </a:rPr>
              <a:t>LakshithaMadushan</a:t>
            </a:r>
            <a:r>
              <a:rPr lang="en-US" altLang="ko-KR" dirty="0">
                <a:hlinkClick r:id="rId3"/>
              </a:rPr>
              <a:t>/Unity-Particle-System (github.com)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182577-7F63-DDF7-AC21-3698AE0A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543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밤하늘이(가) 표시된 사진&#10;&#10;자동 생성된 설명">
            <a:extLst>
              <a:ext uri="{FF2B5EF4-FFF2-40B4-BE49-F238E27FC236}">
                <a16:creationId xmlns:a16="http://schemas.microsoft.com/office/drawing/2014/main" id="{E9B9CBD5-5C7D-E687-3600-B69B434F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94" y="1918026"/>
            <a:ext cx="5189872" cy="2650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48EBCA-3D20-E07A-2D49-384AC2741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4" y="3855721"/>
            <a:ext cx="5189872" cy="2650741"/>
          </a:xfrm>
          <a:prstGeom prst="rect">
            <a:avLst/>
          </a:prstGeom>
        </p:spPr>
      </p:pic>
      <p:pic>
        <p:nvPicPr>
          <p:cNvPr id="13" name="그림 12" descr="밤하늘이(가) 표시된 사진&#10;&#10;자동 생성된 설명">
            <a:extLst>
              <a:ext uri="{FF2B5EF4-FFF2-40B4-BE49-F238E27FC236}">
                <a16:creationId xmlns:a16="http://schemas.microsoft.com/office/drawing/2014/main" id="{1EEFE96E-8C4C-2057-0908-AD2A77F9A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6" y="244315"/>
            <a:ext cx="5189872" cy="265074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D26A3B-D683-7CE7-55DC-0C3B5EEF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7664-269D-4171-8E5C-AD32148612E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089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A5077E-5587-FD00-41D3-D76BD588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113837"/>
            <a:ext cx="11974596" cy="663032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7A65AD-088D-B0CE-1158-1EFE04D3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788" y="635635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799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430033"/>
            <a:ext cx="220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기술적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0D33E-8C90-6CC2-A23B-01EEEEB9B7AC}"/>
              </a:ext>
            </a:extLst>
          </p:cNvPr>
          <p:cNvSpPr txBox="1"/>
          <p:nvPr/>
        </p:nvSpPr>
        <p:spPr>
          <a:xfrm>
            <a:off x="3432007" y="528166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위한 서버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2445A-CD37-01A9-D60D-59D676AA274A}"/>
              </a:ext>
            </a:extLst>
          </p:cNvPr>
          <p:cNvSpPr txBox="1"/>
          <p:nvPr/>
        </p:nvSpPr>
        <p:spPr>
          <a:xfrm>
            <a:off x="3993481" y="5743325"/>
            <a:ext cx="8759993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IOCP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기반의 서버 구현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LUA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스크립트를 활용한 보스 패턴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5AA2-17DB-2C32-218C-AD748714541E}"/>
              </a:ext>
            </a:extLst>
          </p:cNvPr>
          <p:cNvSpPr txBox="1"/>
          <p:nvPr/>
        </p:nvSpPr>
        <p:spPr>
          <a:xfrm>
            <a:off x="3432007" y="142578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멀티 쓰레드 클라이언트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D21BD-D522-031B-AF31-65B0AF0DBC1A}"/>
              </a:ext>
            </a:extLst>
          </p:cNvPr>
          <p:cNvSpPr txBox="1"/>
          <p:nvPr/>
        </p:nvSpPr>
        <p:spPr>
          <a:xfrm>
            <a:off x="3993481" y="1780946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Logic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Render Thread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분리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0226-A6C8-DF56-1C4C-3EDA08F41EBC}"/>
              </a:ext>
            </a:extLst>
          </p:cNvPr>
          <p:cNvSpPr txBox="1"/>
          <p:nvPr/>
        </p:nvSpPr>
        <p:spPr>
          <a:xfrm>
            <a:off x="3432007" y="622540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Toon Shader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A2AF-C7D7-4721-02E4-EBC715F30CC1}"/>
              </a:ext>
            </a:extLst>
          </p:cNvPr>
          <p:cNvSpPr txBox="1"/>
          <p:nvPr/>
        </p:nvSpPr>
        <p:spPr>
          <a:xfrm>
            <a:off x="3910263" y="941978"/>
            <a:ext cx="875999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Rim Lighting, Two Tone shading, ambient light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smooth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값 적용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4B87-247D-F1D8-7243-2F60C92A2C67}"/>
              </a:ext>
            </a:extLst>
          </p:cNvPr>
          <p:cNvSpPr txBox="1"/>
          <p:nvPr/>
        </p:nvSpPr>
        <p:spPr>
          <a:xfrm>
            <a:off x="3432007" y="289283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물리적인 </a:t>
            </a:r>
            <a:r>
              <a:rPr lang="en-US" altLang="ko-KR" sz="2400" dirty="0"/>
              <a:t>Particle</a:t>
            </a:r>
            <a:r>
              <a:rPr lang="ko-KR" altLang="en-US" sz="2400" dirty="0"/>
              <a:t> </a:t>
            </a:r>
            <a:r>
              <a:rPr lang="en-US" altLang="ko-KR" sz="2400" dirty="0"/>
              <a:t>System</a:t>
            </a:r>
            <a:r>
              <a:rPr lang="ko-KR" altLang="en-US" sz="2400" dirty="0"/>
              <a:t> 구현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B91ED-4157-31F2-C461-D324856EEA4E}"/>
              </a:ext>
            </a:extLst>
          </p:cNvPr>
          <p:cNvSpPr txBox="1"/>
          <p:nvPr/>
        </p:nvSpPr>
        <p:spPr>
          <a:xfrm>
            <a:off x="2620120" y="206212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임해인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6C672-F46E-A7C2-F741-F1F82B1E52A8}"/>
              </a:ext>
            </a:extLst>
          </p:cNvPr>
          <p:cNvSpPr txBox="1"/>
          <p:nvPr/>
        </p:nvSpPr>
        <p:spPr>
          <a:xfrm>
            <a:off x="2620120" y="2401455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김덕현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E17F6-346F-C360-93FF-B03C21C5A88F}"/>
              </a:ext>
            </a:extLst>
          </p:cNvPr>
          <p:cNvSpPr txBox="1"/>
          <p:nvPr/>
        </p:nvSpPr>
        <p:spPr>
          <a:xfrm>
            <a:off x="2620119" y="4752248"/>
            <a:ext cx="875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김경욱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A0FF4-DD7D-F7B8-A243-3C4B50C75D9E}"/>
              </a:ext>
            </a:extLst>
          </p:cNvPr>
          <p:cNvSpPr txBox="1"/>
          <p:nvPr/>
        </p:nvSpPr>
        <p:spPr>
          <a:xfrm>
            <a:off x="108283" y="1445344"/>
            <a:ext cx="2201778" cy="185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참고자료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중점연구과제 보강자료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콘텐츠 보강자료</a:t>
            </a:r>
            <a:endParaRPr lang="en-US" altLang="ko-KR" sz="100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5F7A6-C87F-3742-E5A5-F48F07C89EAA}"/>
              </a:ext>
            </a:extLst>
          </p:cNvPr>
          <p:cNvSpPr txBox="1"/>
          <p:nvPr/>
        </p:nvSpPr>
        <p:spPr>
          <a:xfrm>
            <a:off x="3993482" y="3267360"/>
            <a:ext cx="809023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비탄성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충돌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가속도 운동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중력등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사실적인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Particle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을 위해 물리적인 요소들을 적용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Compute Shader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통한 물리 연산 처리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28D40A-BF65-BA05-43E7-340747E8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0788" y="635635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404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E5CCA87-BB86-908D-21EE-1FFDFB7B1874}"/>
              </a:ext>
            </a:extLst>
          </p:cNvPr>
          <p:cNvGrpSpPr/>
          <p:nvPr/>
        </p:nvGrpSpPr>
        <p:grpSpPr>
          <a:xfrm>
            <a:off x="2695073" y="622540"/>
            <a:ext cx="9321467" cy="870961"/>
            <a:chOff x="2695073" y="622540"/>
            <a:chExt cx="9321467" cy="87096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182C824-960A-85EA-ADCA-C654F9E99022}"/>
                </a:ext>
              </a:extLst>
            </p:cNvPr>
            <p:cNvSpPr txBox="1"/>
            <p:nvPr/>
          </p:nvSpPr>
          <p:spPr>
            <a:xfrm>
              <a:off x="2695073" y="622540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DirectX 12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를 이용한 </a:t>
              </a:r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3D 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게임 제작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F900F4-F5AA-71A1-199D-150212ABE074}"/>
                </a:ext>
              </a:extLst>
            </p:cNvPr>
            <p:cNvSpPr txBox="1"/>
            <p:nvPr/>
          </p:nvSpPr>
          <p:spPr>
            <a:xfrm>
              <a:off x="3256547" y="1154947"/>
              <a:ext cx="8759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게임 제작을 통한 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DirectX 12 API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에 대한 이해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675C2D-AF19-D9C4-D721-CEC320500433}"/>
              </a:ext>
            </a:extLst>
          </p:cNvPr>
          <p:cNvGrpSpPr/>
          <p:nvPr/>
        </p:nvGrpSpPr>
        <p:grpSpPr>
          <a:xfrm>
            <a:off x="2695073" y="2185141"/>
            <a:ext cx="8759993" cy="1988303"/>
            <a:chOff x="2695073" y="2424510"/>
            <a:chExt cx="8759993" cy="19883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86C0D2-9A01-09F7-C89F-CD67A34A143B}"/>
                </a:ext>
              </a:extLst>
            </p:cNvPr>
            <p:cNvSpPr txBox="1"/>
            <p:nvPr/>
          </p:nvSpPr>
          <p:spPr>
            <a:xfrm>
              <a:off x="2695073" y="2424510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3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인칭 </a:t>
              </a:r>
              <a:r>
                <a:rPr lang="ko-KR" altLang="en-US" sz="2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캐쥬얼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액션 게임 개발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84FB0F-BD65-4509-39AC-D7F6D5EC669B}"/>
                </a:ext>
              </a:extLst>
            </p:cNvPr>
            <p:cNvSpPr txBox="1"/>
            <p:nvPr/>
          </p:nvSpPr>
          <p:spPr>
            <a:xfrm>
              <a:off x="3256547" y="2890793"/>
              <a:ext cx="7397754" cy="15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쉐이더와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렌더링 파이프라인에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그림자와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조명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파티클에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물리적인 처리에 대한 이해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상용화된 모델 데이터의 구조에 대한 이해 및 게임 내 적용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A18478-F539-8829-1E88-3C0ED7E41A61}"/>
              </a:ext>
            </a:extLst>
          </p:cNvPr>
          <p:cNvGrpSpPr/>
          <p:nvPr/>
        </p:nvGrpSpPr>
        <p:grpSpPr>
          <a:xfrm>
            <a:off x="2695073" y="4865085"/>
            <a:ext cx="9321467" cy="1256179"/>
            <a:chOff x="2695073" y="4865085"/>
            <a:chExt cx="9321467" cy="12561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410CE0-B460-7C79-642A-655F96F353CF}"/>
                </a:ext>
              </a:extLst>
            </p:cNvPr>
            <p:cNvSpPr txBox="1"/>
            <p:nvPr/>
          </p:nvSpPr>
          <p:spPr>
            <a:xfrm>
              <a:off x="2695073" y="4865085"/>
              <a:ext cx="8759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MORPG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를 위한 서버 개발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C1DED1-74DB-AA26-DE92-9BAB1D3B58EA}"/>
                </a:ext>
              </a:extLst>
            </p:cNvPr>
            <p:cNvSpPr txBox="1"/>
            <p:nvPr/>
          </p:nvSpPr>
          <p:spPr>
            <a:xfrm>
              <a:off x="3256547" y="5331368"/>
              <a:ext cx="8759993" cy="78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동시에 다중 접속할 수 있는 게임 서버 개발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보스 패턴 등 서버를 중지 하지 않고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" panose="020B0500000101010101" pitchFamily="50" charset="-127"/>
                </a:rPr>
                <a:t>수정이 가능한 서버 개발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7CBDCD0-F30C-6329-F7E0-1CA08B3F3AB9}"/>
              </a:ext>
            </a:extLst>
          </p:cNvPr>
          <p:cNvSpPr txBox="1"/>
          <p:nvPr/>
        </p:nvSpPr>
        <p:spPr>
          <a:xfrm>
            <a:off x="108283" y="1445344"/>
            <a:ext cx="2201778" cy="323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2E6E2A6F-2A53-EE75-7CD2-6C880AB68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286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45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</a:p>
        </p:txBody>
      </p:sp>
      <p:pic>
        <p:nvPicPr>
          <p:cNvPr id="2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ED47F9C2-17F4-40C7-7FF5-3EB9C9CF7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07" y="2067487"/>
            <a:ext cx="1388811" cy="13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8A6814-2B46-64CD-3B73-D3F11AA6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4984" y="2125244"/>
            <a:ext cx="3458858" cy="1274809"/>
          </a:xfrm>
          <a:prstGeom prst="rect">
            <a:avLst/>
          </a:prstGeom>
        </p:spPr>
      </p:pic>
      <p:pic>
        <p:nvPicPr>
          <p:cNvPr id="1030" name="Picture 6" descr="Które karty graficzne obsłużą DirectX 12? Jest pewien haczyk | PurePC.pl">
            <a:extLst>
              <a:ext uri="{FF2B5EF4-FFF2-40B4-BE49-F238E27FC236}">
                <a16:creationId xmlns:a16="http://schemas.microsoft.com/office/drawing/2014/main" id="{6FF56677-149C-A941-EA46-5AD459E8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58" y="1917780"/>
            <a:ext cx="1688223" cy="16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47D95-31AB-2F23-9C80-EC553E3598D5}"/>
              </a:ext>
            </a:extLst>
          </p:cNvPr>
          <p:cNvSpPr txBox="1"/>
          <p:nvPr/>
        </p:nvSpPr>
        <p:spPr>
          <a:xfrm>
            <a:off x="2716625" y="4096107"/>
            <a:ext cx="309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Visual studio 2022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4AE2A-E3D8-7E25-C20C-C7FE43D6D9ED}"/>
              </a:ext>
            </a:extLst>
          </p:cNvPr>
          <p:cNvSpPr txBox="1"/>
          <p:nvPr/>
        </p:nvSpPr>
        <p:spPr>
          <a:xfrm>
            <a:off x="6377401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Git Hub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69FCE-671C-914C-B460-69CE00E16432}"/>
              </a:ext>
            </a:extLst>
          </p:cNvPr>
          <p:cNvSpPr txBox="1"/>
          <p:nvPr/>
        </p:nvSpPr>
        <p:spPr>
          <a:xfrm>
            <a:off x="9408324" y="4096107"/>
            <a:ext cx="2104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DirectX 12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EFCAC-43FE-ADAF-B6C6-CDED80DC511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4A07C1-BDB5-3729-8B36-8484FF69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12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2334ACE-3030-6984-60FE-77800FC51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37921"/>
              </p:ext>
            </p:extLst>
          </p:nvPr>
        </p:nvGraphicFramePr>
        <p:xfrm>
          <a:off x="3050005" y="1111614"/>
          <a:ext cx="8548438" cy="495152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70320">
                  <a:extLst>
                    <a:ext uri="{9D8B030D-6E8A-4147-A177-3AD203B41FA5}">
                      <a16:colId xmlns:a16="http://schemas.microsoft.com/office/drawing/2014/main" val="3754398810"/>
                    </a:ext>
                  </a:extLst>
                </a:gridCol>
                <a:gridCol w="1758897">
                  <a:extLst>
                    <a:ext uri="{9D8B030D-6E8A-4147-A177-3AD203B41FA5}">
                      <a16:colId xmlns:a16="http://schemas.microsoft.com/office/drawing/2014/main" val="418482276"/>
                    </a:ext>
                  </a:extLst>
                </a:gridCol>
                <a:gridCol w="2466256">
                  <a:extLst>
                    <a:ext uri="{9D8B030D-6E8A-4147-A177-3AD203B41FA5}">
                      <a16:colId xmlns:a16="http://schemas.microsoft.com/office/drawing/2014/main" val="2380107106"/>
                    </a:ext>
                  </a:extLst>
                </a:gridCol>
                <a:gridCol w="2652965">
                  <a:extLst>
                    <a:ext uri="{9D8B030D-6E8A-4147-A177-3AD203B41FA5}">
                      <a16:colId xmlns:a16="http://schemas.microsoft.com/office/drawing/2014/main" val="1208521238"/>
                    </a:ext>
                  </a:extLst>
                </a:gridCol>
              </a:tblGrid>
              <a:tr h="380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NAME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역할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관련 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744656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김경욱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코지캣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(Unity)/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  <a:endParaRPr lang="ko-KR" altLang="en-US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278980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김덕현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소프톤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One Vs One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플레이스토어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(unity)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664599"/>
                  </a:ext>
                </a:extLst>
              </a:tr>
              <a:tr h="1523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윈도우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프로그래밍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1,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레벨 및 시스템 디자인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1,2, 3D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 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1,2 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 포트폴리오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창업동아리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네루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미야옹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현장실습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(360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미디어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– 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2D</a:t>
                      </a:r>
                      <a:r>
                        <a:rPr lang="ko-KR" altLang="en-US" sz="105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이펙트</a:t>
                      </a:r>
                      <a:endParaRPr lang="en-US" altLang="ko-KR" sz="105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6443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A01E-2EED-2674-A038-60193E69993C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30EFD5-23A2-3196-B3DE-A40F7A09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2743200" cy="365125"/>
          </a:xfrm>
        </p:spPr>
        <p:txBody>
          <a:bodyPr/>
          <a:lstStyle/>
          <a:p>
            <a:fld id="{7E357664-269D-4171-8E5C-AD32148612E5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4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 컨셉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77E88-A53A-7153-3DFF-8964F3F0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6" y="1806292"/>
            <a:ext cx="4921193" cy="267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1E760-4501-E126-A1D6-C267EF9EBAAA}"/>
              </a:ext>
            </a:extLst>
          </p:cNvPr>
          <p:cNvSpPr txBox="1"/>
          <p:nvPr/>
        </p:nvSpPr>
        <p:spPr>
          <a:xfrm>
            <a:off x="3370849" y="4586879"/>
            <a:ext cx="443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Unity</a:t>
            </a:r>
            <a:r>
              <a:rPr lang="ko-KR" altLang="en-US" sz="16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컨셉 데모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CE79-FA40-B828-8E7A-27B01418EFD6}"/>
              </a:ext>
            </a:extLst>
          </p:cNvPr>
          <p:cNvSpPr txBox="1"/>
          <p:nvPr/>
        </p:nvSpPr>
        <p:spPr>
          <a:xfrm>
            <a:off x="8279731" y="2191302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인칭 캐주얼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MORPG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64099-8819-BE1A-BDA5-00DD2E81C562}"/>
              </a:ext>
            </a:extLst>
          </p:cNvPr>
          <p:cNvSpPr txBox="1"/>
          <p:nvPr/>
        </p:nvSpPr>
        <p:spPr>
          <a:xfrm>
            <a:off x="8279732" y="1936969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장르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5208-A61B-D331-D900-1E7418FA7DA8}"/>
              </a:ext>
            </a:extLst>
          </p:cNvPr>
          <p:cNvSpPr txBox="1"/>
          <p:nvPr/>
        </p:nvSpPr>
        <p:spPr>
          <a:xfrm>
            <a:off x="8279731" y="2933249"/>
            <a:ext cx="33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쉬운 조작으로 즐기는 화려한 액션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RPG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3AC7C-4EBD-AFA4-8087-4746C3ABBB30}"/>
              </a:ext>
            </a:extLst>
          </p:cNvPr>
          <p:cNvSpPr txBox="1"/>
          <p:nvPr/>
        </p:nvSpPr>
        <p:spPr>
          <a:xfrm>
            <a:off x="8279732" y="2678916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특징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57C8B-1582-F290-8EFE-BD133E47504D}"/>
              </a:ext>
            </a:extLst>
          </p:cNvPr>
          <p:cNvSpPr txBox="1"/>
          <p:nvPr/>
        </p:nvSpPr>
        <p:spPr>
          <a:xfrm>
            <a:off x="8279731" y="3691123"/>
            <a:ext cx="34991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로봇이 점령한 세계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인류는 대항하기 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위하여 안드로이드를 만들었고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그 중 전투를 위한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알지이터를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만들었다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</a:p>
          <a:p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알지이터로서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인류를 영광을 되찾기 위하여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전투에서 승리하라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5CFEB-F270-B7C5-5479-12F1446DF495}"/>
              </a:ext>
            </a:extLst>
          </p:cNvPr>
          <p:cNvSpPr txBox="1"/>
          <p:nvPr/>
        </p:nvSpPr>
        <p:spPr>
          <a:xfrm>
            <a:off x="8279732" y="3436790"/>
            <a:ext cx="33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시놉시스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|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441BB-E94C-5CBA-A17D-9E7CDC3B94A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B5043396-6AE3-FB2C-F9DB-6E9C65A65B9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94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왼쪽/오른쪽/위쪽/아래쪽 15">
            <a:extLst>
              <a:ext uri="{FF2B5EF4-FFF2-40B4-BE49-F238E27FC236}">
                <a16:creationId xmlns:a16="http://schemas.microsoft.com/office/drawing/2014/main" id="{2BFA779F-C3B0-C30E-1632-D2D17FE52B29}"/>
              </a:ext>
            </a:extLst>
          </p:cNvPr>
          <p:cNvSpPr/>
          <p:nvPr/>
        </p:nvSpPr>
        <p:spPr>
          <a:xfrm>
            <a:off x="8602174" y="2290076"/>
            <a:ext cx="2857500" cy="2857500"/>
          </a:xfrm>
          <a:prstGeom prst="quadArrow">
            <a:avLst>
              <a:gd name="adj1" fmla="val 10711"/>
              <a:gd name="adj2" fmla="val 9237"/>
              <a:gd name="adj3" fmla="val 8605"/>
            </a:avLst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453263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472DE4-43D0-499A-BD0B-56305E23CF76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1028" name="Picture 4" descr="Mouse Vector SVG Icon (73) - PNG Repo Free PNG Icons">
            <a:extLst>
              <a:ext uri="{FF2B5EF4-FFF2-40B4-BE49-F238E27FC236}">
                <a16:creationId xmlns:a16="http://schemas.microsoft.com/office/drawing/2014/main" id="{CD2A8EF3-50B7-25F3-D31E-9EB0DC78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771" y="2861673"/>
            <a:ext cx="1714306" cy="171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BD0FCF-51B2-5FAE-54AE-04E7A55924A8}"/>
              </a:ext>
            </a:extLst>
          </p:cNvPr>
          <p:cNvGrpSpPr/>
          <p:nvPr/>
        </p:nvGrpSpPr>
        <p:grpSpPr>
          <a:xfrm>
            <a:off x="2798390" y="2394501"/>
            <a:ext cx="4963736" cy="2481868"/>
            <a:chOff x="3055244" y="798459"/>
            <a:chExt cx="6482418" cy="3241209"/>
          </a:xfrm>
        </p:grpSpPr>
        <p:pic>
          <p:nvPicPr>
            <p:cNvPr id="5" name="Picture 2" descr="건반, 전자, 컴퓨터, 기술, 단추, 아스키, 키패드, 입력, 장치, 하드웨어">
              <a:extLst>
                <a:ext uri="{FF2B5EF4-FFF2-40B4-BE49-F238E27FC236}">
                  <a16:creationId xmlns:a16="http://schemas.microsoft.com/office/drawing/2014/main" id="{0A908874-643A-4C11-DAE4-393AFB29C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5244" y="798459"/>
              <a:ext cx="6482418" cy="3241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06E43A5-B621-1891-F36F-99D4CD9FAE3F}"/>
                </a:ext>
              </a:extLst>
            </p:cNvPr>
            <p:cNvSpPr/>
            <p:nvPr/>
          </p:nvSpPr>
          <p:spPr>
            <a:xfrm>
              <a:off x="4026566" y="1992111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2D6B89B-4570-E7DA-E259-889DBBEF08BB}"/>
                </a:ext>
              </a:extLst>
            </p:cNvPr>
            <p:cNvSpPr/>
            <p:nvPr/>
          </p:nvSpPr>
          <p:spPr>
            <a:xfrm>
              <a:off x="3810450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220A1ED-695B-A573-8500-F9466A77D3CE}"/>
                </a:ext>
              </a:extLst>
            </p:cNvPr>
            <p:cNvSpPr/>
            <p:nvPr/>
          </p:nvSpPr>
          <p:spPr>
            <a:xfrm>
              <a:off x="4217064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A4E31D6-46B5-1F24-406B-4442268914D6}"/>
                </a:ext>
              </a:extLst>
            </p:cNvPr>
            <p:cNvSpPr/>
            <p:nvPr/>
          </p:nvSpPr>
          <p:spPr>
            <a:xfrm>
              <a:off x="4617662" y="2405866"/>
              <a:ext cx="36004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C435F5C-68FC-B3FA-DE90-9DC6326DC90A}"/>
                </a:ext>
              </a:extLst>
            </p:cNvPr>
            <p:cNvSpPr/>
            <p:nvPr/>
          </p:nvSpPr>
          <p:spPr>
            <a:xfrm>
              <a:off x="4429782" y="1989621"/>
              <a:ext cx="360040" cy="339527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995226D-2436-BAFB-5B7D-75BA8811DCD1}"/>
                </a:ext>
              </a:extLst>
            </p:cNvPr>
            <p:cNvSpPr/>
            <p:nvPr/>
          </p:nvSpPr>
          <p:spPr>
            <a:xfrm>
              <a:off x="5001766" y="3238531"/>
              <a:ext cx="2018660" cy="339527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CCFB9F9-023B-B5C2-EE36-7EB3484AF48E}"/>
              </a:ext>
            </a:extLst>
          </p:cNvPr>
          <p:cNvSpPr/>
          <p:nvPr/>
        </p:nvSpPr>
        <p:spPr>
          <a:xfrm>
            <a:off x="2936696" y="1901511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이동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84238AE-D2FC-D5AF-B200-7332E6427CCE}"/>
              </a:ext>
            </a:extLst>
          </p:cNvPr>
          <p:cNvSpPr/>
          <p:nvPr/>
        </p:nvSpPr>
        <p:spPr>
          <a:xfrm>
            <a:off x="4339754" y="1901512"/>
            <a:ext cx="1306262" cy="38856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스킬 공격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E57908-34CB-DF5F-AF05-D1F6FCF711AC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3589827" y="2290076"/>
            <a:ext cx="90173" cy="1018432"/>
          </a:xfrm>
          <a:prstGeom prst="straightConnector1">
            <a:avLst/>
          </a:prstGeom>
          <a:ln w="28575"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00AE8CE-B3F6-E6CD-A3DE-B7545CDFE234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 flipH="1">
            <a:off x="3988751" y="2290076"/>
            <a:ext cx="1004134" cy="1016525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BCF9C8D-79BF-245C-832D-14D285467DB8}"/>
              </a:ext>
            </a:extLst>
          </p:cNvPr>
          <p:cNvSpPr/>
          <p:nvPr/>
        </p:nvSpPr>
        <p:spPr>
          <a:xfrm>
            <a:off x="4406145" y="4876369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점프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6CD4C38-3580-491C-FA6A-0DE392BEEF4E}"/>
              </a:ext>
            </a:extLst>
          </p:cNvPr>
          <p:cNvCxnSpPr>
            <a:cxnSpLocks/>
            <a:stCxn id="25" idx="0"/>
            <a:endCxn id="15" idx="2"/>
          </p:cNvCxnSpPr>
          <p:nvPr/>
        </p:nvCxnSpPr>
        <p:spPr>
          <a:xfrm flipV="1">
            <a:off x="5059276" y="4522904"/>
            <a:ext cx="2477" cy="353465"/>
          </a:xfrm>
          <a:prstGeom prst="straightConnector1">
            <a:avLst/>
          </a:prstGeom>
          <a:ln w="28575"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1254329-9489-1501-C6E9-6D982CF7BD9B}"/>
              </a:ext>
            </a:extLst>
          </p:cNvPr>
          <p:cNvSpPr/>
          <p:nvPr/>
        </p:nvSpPr>
        <p:spPr>
          <a:xfrm>
            <a:off x="9377793" y="1809995"/>
            <a:ext cx="1306262" cy="388565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방향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F82596F-F18F-71DA-59BD-B6CA94B3FB65}"/>
              </a:ext>
            </a:extLst>
          </p:cNvPr>
          <p:cNvSpPr/>
          <p:nvPr/>
        </p:nvSpPr>
        <p:spPr>
          <a:xfrm>
            <a:off x="9452820" y="2861673"/>
            <a:ext cx="578104" cy="657557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44C3AA1-126C-934B-C129-80AA369F3091}"/>
              </a:ext>
            </a:extLst>
          </p:cNvPr>
          <p:cNvSpPr/>
          <p:nvPr/>
        </p:nvSpPr>
        <p:spPr>
          <a:xfrm>
            <a:off x="7933032" y="2095793"/>
            <a:ext cx="1306262" cy="38856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에스코어 드림 4 Regular" panose="020B0503030302020204"/>
              </a:rPr>
              <a:t>기본 공격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1E0FA65-09C9-5718-0F41-B9A3E7AB9C1D}"/>
              </a:ext>
            </a:extLst>
          </p:cNvPr>
          <p:cNvCxnSpPr>
            <a:cxnSpLocks/>
            <a:stCxn id="32" idx="2"/>
            <a:endCxn id="31" idx="1"/>
          </p:cNvCxnSpPr>
          <p:nvPr/>
        </p:nvCxnSpPr>
        <p:spPr>
          <a:xfrm>
            <a:off x="8586163" y="2484357"/>
            <a:ext cx="866657" cy="706095"/>
          </a:xfrm>
          <a:prstGeom prst="straightConnector1">
            <a:avLst/>
          </a:prstGeom>
          <a:ln w="28575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AFFBB0F-C6B5-0253-E5D0-A579784DA93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94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8FF5E36-59CA-2838-F1CC-0C514762702E}"/>
              </a:ext>
            </a:extLst>
          </p:cNvPr>
          <p:cNvSpPr/>
          <p:nvPr/>
        </p:nvSpPr>
        <p:spPr>
          <a:xfrm>
            <a:off x="4781175" y="4826639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4161940-3E78-BA3F-06C6-DF17B957BA87}"/>
              </a:ext>
            </a:extLst>
          </p:cNvPr>
          <p:cNvSpPr/>
          <p:nvPr/>
        </p:nvSpPr>
        <p:spPr>
          <a:xfrm>
            <a:off x="5059276" y="4596981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해킹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7015602-F27B-CE7F-040C-A1DB0E080B3F}"/>
              </a:ext>
            </a:extLst>
          </p:cNvPr>
          <p:cNvSpPr/>
          <p:nvPr/>
        </p:nvSpPr>
        <p:spPr>
          <a:xfrm>
            <a:off x="4781175" y="2947443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1A2C91D-7D03-A0A2-09EF-FA58F7907DEC}"/>
              </a:ext>
            </a:extLst>
          </p:cNvPr>
          <p:cNvSpPr/>
          <p:nvPr/>
        </p:nvSpPr>
        <p:spPr>
          <a:xfrm>
            <a:off x="5059276" y="2717785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화학 공장</a:t>
            </a:r>
          </a:p>
        </p:txBody>
      </p:sp>
      <p:pic>
        <p:nvPicPr>
          <p:cNvPr id="9" name="그림 8" descr="screenshot">
            <a:extLst>
              <a:ext uri="{FF2B5EF4-FFF2-40B4-BE49-F238E27FC236}">
                <a16:creationId xmlns:a16="http://schemas.microsoft.com/office/drawing/2014/main" id="{D1D811E6-987D-1727-E79F-02F9D1426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" r="22640"/>
          <a:stretch/>
        </p:blipFill>
        <p:spPr bwMode="auto">
          <a:xfrm>
            <a:off x="2908663" y="2722911"/>
            <a:ext cx="2262955" cy="170698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97ADE1-6B31-75A3-BEBD-08F75065B247}"/>
              </a:ext>
            </a:extLst>
          </p:cNvPr>
          <p:cNvSpPr/>
          <p:nvPr/>
        </p:nvSpPr>
        <p:spPr>
          <a:xfrm>
            <a:off x="4781175" y="1066361"/>
            <a:ext cx="6564604" cy="1484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DF34570-32D2-F0CD-EF2C-2CDDBA1C1C1C}"/>
              </a:ext>
            </a:extLst>
          </p:cNvPr>
          <p:cNvSpPr/>
          <p:nvPr/>
        </p:nvSpPr>
        <p:spPr>
          <a:xfrm>
            <a:off x="5059276" y="833463"/>
            <a:ext cx="1625705" cy="3649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전구 공장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857498" y="332947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레이드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8" name="그림 7" descr="i-0">
            <a:extLst>
              <a:ext uri="{FF2B5EF4-FFF2-40B4-BE49-F238E27FC236}">
                <a16:creationId xmlns:a16="http://schemas.microsoft.com/office/drawing/2014/main" id="{96D8A487-E753-B545-914D-8F6835329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26" y="843715"/>
            <a:ext cx="2265992" cy="170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i-0">
            <a:extLst>
              <a:ext uri="{FF2B5EF4-FFF2-40B4-BE49-F238E27FC236}">
                <a16:creationId xmlns:a16="http://schemas.microsoft.com/office/drawing/2014/main" id="{EBC2C215-076C-CEB8-7F65-0B281070F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26" y="4862648"/>
            <a:ext cx="1922631" cy="144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 descr="실내이(가) 표시된 사진&#10;&#10;자동 생성된 설명">
            <a:extLst>
              <a:ext uri="{FF2B5EF4-FFF2-40B4-BE49-F238E27FC236}">
                <a16:creationId xmlns:a16="http://schemas.microsoft.com/office/drawing/2014/main" id="{64ABB656-97CE-F4AD-57CF-A0EDC4FF55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1" r="7749"/>
          <a:stretch/>
        </p:blipFill>
        <p:spPr>
          <a:xfrm>
            <a:off x="3251564" y="4590657"/>
            <a:ext cx="1920054" cy="1448326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1621BA5-CBBF-3C6D-BAEB-E19CE4FAB625}"/>
              </a:ext>
            </a:extLst>
          </p:cNvPr>
          <p:cNvCxnSpPr>
            <a:cxnSpLocks/>
          </p:cNvCxnSpPr>
          <p:nvPr/>
        </p:nvCxnSpPr>
        <p:spPr>
          <a:xfrm>
            <a:off x="8065168" y="1237669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6D05296-D601-B8B2-F99F-AD950FCA1271}"/>
              </a:ext>
            </a:extLst>
          </p:cNvPr>
          <p:cNvCxnSpPr>
            <a:cxnSpLocks/>
          </p:cNvCxnSpPr>
          <p:nvPr/>
        </p:nvCxnSpPr>
        <p:spPr>
          <a:xfrm>
            <a:off x="8065168" y="3118751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75C0E66-1AB2-84C5-F221-5A7405B6EC61}"/>
              </a:ext>
            </a:extLst>
          </p:cNvPr>
          <p:cNvCxnSpPr>
            <a:cxnSpLocks/>
          </p:cNvCxnSpPr>
          <p:nvPr/>
        </p:nvCxnSpPr>
        <p:spPr>
          <a:xfrm>
            <a:off x="8065168" y="4997947"/>
            <a:ext cx="0" cy="1141720"/>
          </a:xfrm>
          <a:prstGeom prst="line">
            <a:avLst/>
          </a:prstGeom>
          <a:ln w="57150">
            <a:solidFill>
              <a:srgbClr val="8FA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7E82DF6-E4BB-4D2E-C595-D72E63644B4A}"/>
              </a:ext>
            </a:extLst>
          </p:cNvPr>
          <p:cNvSpPr txBox="1"/>
          <p:nvPr/>
        </p:nvSpPr>
        <p:spPr>
          <a:xfrm>
            <a:off x="5296707" y="1209796"/>
            <a:ext cx="1531188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42595F-C16C-AEB8-D1C5-5B6B7D5E6A5E}"/>
              </a:ext>
            </a:extLst>
          </p:cNvPr>
          <p:cNvSpPr txBox="1"/>
          <p:nvPr/>
        </p:nvSpPr>
        <p:spPr>
          <a:xfrm>
            <a:off x="5296707" y="3078538"/>
            <a:ext cx="1664110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10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57F44C-9774-E47B-02B5-3F9DC62A1DCE}"/>
              </a:ext>
            </a:extLst>
          </p:cNvPr>
          <p:cNvSpPr txBox="1"/>
          <p:nvPr/>
        </p:nvSpPr>
        <p:spPr>
          <a:xfrm>
            <a:off x="5296707" y="4989563"/>
            <a:ext cx="1664110" cy="1146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레벨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20 / 30LV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4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 ~ 20 min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7A30E9-6DD4-5098-8A1B-122730465E9D}"/>
              </a:ext>
            </a:extLst>
          </p:cNvPr>
          <p:cNvSpPr txBox="1"/>
          <p:nvPr/>
        </p:nvSpPr>
        <p:spPr>
          <a:xfrm>
            <a:off x="8192088" y="1218798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색을 이용한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기믹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FFD14-6196-C8C7-D55E-3EBF26F0BBA1}"/>
              </a:ext>
            </a:extLst>
          </p:cNvPr>
          <p:cNvSpPr txBox="1"/>
          <p:nvPr/>
        </p:nvSpPr>
        <p:spPr>
          <a:xfrm>
            <a:off x="8319007" y="1524793"/>
            <a:ext cx="2971065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1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를 클리어하며 얻은 고유 색을 기반으로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보스의 </a:t>
            </a:r>
            <a:r>
              <a:rPr lang="ko-KR" altLang="en-US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기믹을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파훼하고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승리하라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55BF6E-D42B-93B4-D27B-AD79952191A4}"/>
              </a:ext>
            </a:extLst>
          </p:cNvPr>
          <p:cNvSpPr txBox="1"/>
          <p:nvPr/>
        </p:nvSpPr>
        <p:spPr>
          <a:xfrm>
            <a:off x="8192088" y="3076928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맹독의 위협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0583D6-6DCD-1237-B2AF-6D695E53D97D}"/>
              </a:ext>
            </a:extLst>
          </p:cNvPr>
          <p:cNvSpPr txBox="1"/>
          <p:nvPr/>
        </p:nvSpPr>
        <p:spPr>
          <a:xfrm>
            <a:off x="8256069" y="3425207"/>
            <a:ext cx="2759987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맹독으로 공격하는 보스의 공격을 피하고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정화수를 사용하여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생존하고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승리하라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372078-8328-B9C5-85C5-6D00F5002500}"/>
              </a:ext>
            </a:extLst>
          </p:cNvPr>
          <p:cNvSpPr txBox="1"/>
          <p:nvPr/>
        </p:nvSpPr>
        <p:spPr>
          <a:xfrm>
            <a:off x="8192088" y="4935355"/>
            <a:ext cx="2123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해킹과 마지막 전투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CA167F-3F48-A380-2800-8A3918948A3D}"/>
              </a:ext>
            </a:extLst>
          </p:cNvPr>
          <p:cNvSpPr txBox="1"/>
          <p:nvPr/>
        </p:nvSpPr>
        <p:spPr>
          <a:xfrm>
            <a:off x="8256069" y="5239319"/>
            <a:ext cx="2759987" cy="52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해킹을 당해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몸이 마음대로 움직이지 않는다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상황을 극복하고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승리하라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!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FFCD00-A368-3F37-D2F5-7E9E545196C2}"/>
              </a:ext>
            </a:extLst>
          </p:cNvPr>
          <p:cNvSpPr txBox="1"/>
          <p:nvPr/>
        </p:nvSpPr>
        <p:spPr>
          <a:xfrm>
            <a:off x="8954666" y="2139065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26A4F3-8E31-91E8-5FF8-BBF45B2721B7}"/>
              </a:ext>
            </a:extLst>
          </p:cNvPr>
          <p:cNvSpPr txBox="1"/>
          <p:nvPr/>
        </p:nvSpPr>
        <p:spPr>
          <a:xfrm>
            <a:off x="8253569" y="2169843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4EC0AB-A783-EF14-B039-4D8E20B69A87}"/>
              </a:ext>
            </a:extLst>
          </p:cNvPr>
          <p:cNvSpPr txBox="1"/>
          <p:nvPr/>
        </p:nvSpPr>
        <p:spPr>
          <a:xfrm>
            <a:off x="8954666" y="3997195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F4168E-2317-01C2-B0DE-605C51C100CD}"/>
              </a:ext>
            </a:extLst>
          </p:cNvPr>
          <p:cNvSpPr txBox="1"/>
          <p:nvPr/>
        </p:nvSpPr>
        <p:spPr>
          <a:xfrm>
            <a:off x="8253569" y="4027973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1346EB-2F89-2F50-7A70-7A81C7AAF9AF}"/>
              </a:ext>
            </a:extLst>
          </p:cNvPr>
          <p:cNvSpPr txBox="1"/>
          <p:nvPr/>
        </p:nvSpPr>
        <p:spPr>
          <a:xfrm>
            <a:off x="8954666" y="5813400"/>
            <a:ext cx="219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stage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C91A68-2078-E72F-1128-7742498052FB}"/>
              </a:ext>
            </a:extLst>
          </p:cNvPr>
          <p:cNvSpPr txBox="1"/>
          <p:nvPr/>
        </p:nvSpPr>
        <p:spPr>
          <a:xfrm>
            <a:off x="8253569" y="5844178"/>
            <a:ext cx="926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E2034-9714-59A3-DFAF-5C7020A1A027}"/>
              </a:ext>
            </a:extLst>
          </p:cNvPr>
          <p:cNvSpPr txBox="1"/>
          <p:nvPr/>
        </p:nvSpPr>
        <p:spPr>
          <a:xfrm>
            <a:off x="9556281" y="1314897"/>
            <a:ext cx="2123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팀원과의 협동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8D382B-2E9A-3150-BEC3-E808EE80D982}"/>
              </a:ext>
            </a:extLst>
          </p:cNvPr>
          <p:cNvSpPr txBox="1"/>
          <p:nvPr/>
        </p:nvSpPr>
        <p:spPr>
          <a:xfrm>
            <a:off x="9169520" y="3164262"/>
            <a:ext cx="2123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오염구역을 피하기 위한 컨트롤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359F04-B8A8-8CEF-4871-BEB3FD95189B}"/>
              </a:ext>
            </a:extLst>
          </p:cNvPr>
          <p:cNvSpPr txBox="1"/>
          <p:nvPr/>
        </p:nvSpPr>
        <p:spPr>
          <a:xfrm>
            <a:off x="9737558" y="5008487"/>
            <a:ext cx="2123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조작의 방해</a:t>
            </a:r>
          </a:p>
        </p:txBody>
      </p:sp>
      <p:sp>
        <p:nvSpPr>
          <p:cNvPr id="39" name="슬라이드 번호 개체 틀 1">
            <a:extLst>
              <a:ext uri="{FF2B5EF4-FFF2-40B4-BE49-F238E27FC236}">
                <a16:creationId xmlns:a16="http://schemas.microsoft.com/office/drawing/2014/main" id="{7F7B5964-1852-15FE-240F-9C85D081196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529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6CB468-3F62-4084-A8CF-ADB713E18FF3}"/>
              </a:ext>
            </a:extLst>
          </p:cNvPr>
          <p:cNvSpPr/>
          <p:nvPr/>
        </p:nvSpPr>
        <p:spPr>
          <a:xfrm>
            <a:off x="-1" y="0"/>
            <a:ext cx="24183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8742DC-7989-4581-F008-D3E64B64DE96}"/>
              </a:ext>
            </a:extLst>
          </p:cNvPr>
          <p:cNvCxnSpPr/>
          <p:nvPr/>
        </p:nvCxnSpPr>
        <p:spPr>
          <a:xfrm>
            <a:off x="276726" y="1010652"/>
            <a:ext cx="179270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579E84-A4CE-C19D-E5FD-8A82D0EB59C4}"/>
              </a:ext>
            </a:extLst>
          </p:cNvPr>
          <p:cNvSpPr txBox="1"/>
          <p:nvPr/>
        </p:nvSpPr>
        <p:spPr>
          <a:xfrm>
            <a:off x="72190" y="622540"/>
            <a:ext cx="2201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1880-58C4-C5EC-E17A-A0C3F885AEDD}"/>
              </a:ext>
            </a:extLst>
          </p:cNvPr>
          <p:cNvSpPr txBox="1"/>
          <p:nvPr/>
        </p:nvSpPr>
        <p:spPr>
          <a:xfrm>
            <a:off x="2743197" y="387249"/>
            <a:ext cx="4089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플레이어 캐릭터 및 주요 보스 비율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0D1-8AD7-BD25-0F5C-A071134FAB28}"/>
              </a:ext>
            </a:extLst>
          </p:cNvPr>
          <p:cNvSpPr txBox="1"/>
          <p:nvPr/>
        </p:nvSpPr>
        <p:spPr>
          <a:xfrm>
            <a:off x="108283" y="1445344"/>
            <a:ext cx="2201778" cy="32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연구목적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개발환경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팀원구성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게임소개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중점 연구 분야 및 기술적 요소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타 게임과의 차별성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개발 일정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및 역할분담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 panose="020B05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490B45-67CC-D29D-5870-AC55B25E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81" y="1131802"/>
            <a:ext cx="8536146" cy="4796388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48F675-5305-8773-8914-7E461311E6C1}"/>
              </a:ext>
            </a:extLst>
          </p:cNvPr>
          <p:cNvCxnSpPr>
            <a:cxnSpLocks/>
          </p:cNvCxnSpPr>
          <p:nvPr/>
        </p:nvCxnSpPr>
        <p:spPr>
          <a:xfrm>
            <a:off x="3909317" y="3935462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921E2B9-16B1-2999-0BC8-74D621531030}"/>
              </a:ext>
            </a:extLst>
          </p:cNvPr>
          <p:cNvCxnSpPr>
            <a:cxnSpLocks/>
          </p:cNvCxnSpPr>
          <p:nvPr/>
        </p:nvCxnSpPr>
        <p:spPr>
          <a:xfrm>
            <a:off x="5418178" y="3639049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FB46A8-8E09-8235-925C-EC608832F2ED}"/>
              </a:ext>
            </a:extLst>
          </p:cNvPr>
          <p:cNvCxnSpPr>
            <a:cxnSpLocks/>
          </p:cNvCxnSpPr>
          <p:nvPr/>
        </p:nvCxnSpPr>
        <p:spPr>
          <a:xfrm>
            <a:off x="5418178" y="2369476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59F79F-C593-F7CC-D5C5-C2E0602A11F5}"/>
              </a:ext>
            </a:extLst>
          </p:cNvPr>
          <p:cNvCxnSpPr>
            <a:cxnSpLocks/>
          </p:cNvCxnSpPr>
          <p:nvPr/>
        </p:nvCxnSpPr>
        <p:spPr>
          <a:xfrm>
            <a:off x="8742718" y="4160529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3B9F9C1-D333-A11A-D513-E8B7917D05F3}"/>
              </a:ext>
            </a:extLst>
          </p:cNvPr>
          <p:cNvCxnSpPr>
            <a:cxnSpLocks/>
          </p:cNvCxnSpPr>
          <p:nvPr/>
        </p:nvCxnSpPr>
        <p:spPr>
          <a:xfrm>
            <a:off x="8742718" y="2848740"/>
            <a:ext cx="0" cy="116052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D73506-C7AD-9285-39E2-D1699D1C9FD6}"/>
              </a:ext>
            </a:extLst>
          </p:cNvPr>
          <p:cNvSpPr txBox="1"/>
          <p:nvPr/>
        </p:nvSpPr>
        <p:spPr>
          <a:xfrm>
            <a:off x="3026581" y="6036898"/>
            <a:ext cx="5990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캐릭터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1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보스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2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최종보스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0.7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일반 몬스터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0.5 ~ 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BA601138-4FB1-C113-853E-2EE0662172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357664-269D-4171-8E5C-AD32148612E5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234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1785</Words>
  <Application>Microsoft Office PowerPoint</Application>
  <PresentationFormat>와이드스크린</PresentationFormat>
  <Paragraphs>455</Paragraphs>
  <Slides>26</Slides>
  <Notes>0</Notes>
  <HiddenSlides>6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에스코어 드림 5 Medium</vt:lpstr>
      <vt:lpstr>Microsoft GothicNeo</vt:lpstr>
      <vt:lpstr>에스코어 드림 4 Regular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출처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임해인(2017184028)</dc:creator>
  <cp:lastModifiedBy>임해인(2017184028)</cp:lastModifiedBy>
  <cp:revision>156</cp:revision>
  <dcterms:created xsi:type="dcterms:W3CDTF">2022-11-19T11:28:53Z</dcterms:created>
  <dcterms:modified xsi:type="dcterms:W3CDTF">2022-12-11T16:30:40Z</dcterms:modified>
</cp:coreProperties>
</file>